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63" r:id="rId2"/>
    <p:sldId id="257" r:id="rId3"/>
    <p:sldId id="264" r:id="rId4"/>
    <p:sldId id="274" r:id="rId5"/>
    <p:sldId id="262" r:id="rId6"/>
    <p:sldId id="265" r:id="rId7"/>
    <p:sldId id="258" r:id="rId8"/>
    <p:sldId id="256" r:id="rId9"/>
    <p:sldId id="259" r:id="rId10"/>
    <p:sldId id="260" r:id="rId11"/>
    <p:sldId id="261" r:id="rId12"/>
    <p:sldId id="266" r:id="rId13"/>
    <p:sldId id="267" r:id="rId14"/>
    <p:sldId id="268" r:id="rId15"/>
    <p:sldId id="269" r:id="rId16"/>
    <p:sldId id="270" r:id="rId17"/>
    <p:sldId id="271" r:id="rId18"/>
    <p:sldId id="272" r:id="rId19"/>
    <p:sldId id="273" r:id="rId20"/>
    <p:sldId id="275" r:id="rId21"/>
    <p:sldId id="276" r:id="rId22"/>
    <p:sldId id="282" r:id="rId23"/>
    <p:sldId id="277" r:id="rId24"/>
    <p:sldId id="283" r:id="rId25"/>
    <p:sldId id="278" r:id="rId26"/>
    <p:sldId id="284" r:id="rId27"/>
    <p:sldId id="279" r:id="rId28"/>
    <p:sldId id="285" r:id="rId29"/>
    <p:sldId id="280" r:id="rId30"/>
    <p:sldId id="286" r:id="rId31"/>
    <p:sldId id="281" r:id="rId32"/>
    <p:sldId id="288" r:id="rId33"/>
    <p:sldId id="287" r:id="rId34"/>
    <p:sldId id="289" r:id="rId35"/>
    <p:sldId id="295" r:id="rId36"/>
    <p:sldId id="290" r:id="rId37"/>
    <p:sldId id="296" r:id="rId38"/>
    <p:sldId id="291" r:id="rId39"/>
    <p:sldId id="297" r:id="rId40"/>
    <p:sldId id="292" r:id="rId41"/>
    <p:sldId id="298" r:id="rId42"/>
    <p:sldId id="293" r:id="rId43"/>
    <p:sldId id="299" r:id="rId44"/>
    <p:sldId id="294" r:id="rId45"/>
    <p:sldId id="300" r:id="rId46"/>
    <p:sldId id="301" r:id="rId47"/>
    <p:sldId id="302" r:id="rId48"/>
    <p:sldId id="303" r:id="rId4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00"/>
    <a:srgbClr val="99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D3A04E3-C701-4F65-AC09-129C1A8F19C5}" type="datetimeFigureOut">
              <a:rPr lang="en-US"/>
              <a:pPr>
                <a:defRPr/>
              </a:pPr>
              <a:t>8/23/2010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5EEE502-0CE5-47A7-8746-0A56A11DB46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3A0948-3266-4668-8094-01991CDBED57}"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22E2D7-1A83-4655-AB73-20CB7ADA1A47}"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4AC147-8770-41DE-8730-66892C8D2511}"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4D9A23-5094-4ED8-9852-85585A4F155C}"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73C436-8711-429E-B196-572C6FCCB140}"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AC42C4-0C5B-48D2-BB6E-BE4C7C1FE15F}"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39EE96-8FE9-4128-8F22-A50BE28C899E}"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E18539-72E1-4B76-BBE5-6626736444DA}"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AD2A29-0EB7-4105-8C94-F44E820AA7A9}"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433CAD-ED66-44CE-9388-320041FFD0C9}"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686D6A-7C47-4237-9070-05BFF8A9EBED}"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9BD31B-5E47-4D93-B71D-007F68BAF2D2}"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ED454A-F041-416D-9AB3-1C379E162F2E}"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6E7FD5-55B9-44D2-A94B-095AED546A3E}"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8F18D91-0DA1-4B7D-BD00-3CC53DCFF833}"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2E2C88-4D73-4594-9B35-BFEC06FB6232}"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78EBC7-0811-4B5C-9094-ADDE14AD96FB}"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5FB6F5F-5464-490F-931C-2C534970A783}"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E50714-62BD-4AA4-A592-E8CD8FFA16F6}"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2BAB30-E990-476F-B215-A8B67D5CEC49}"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FDB03BC-2476-46E6-B060-561A7AF59155}"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4AE835-111B-45FC-8A0E-A07A83F5BC5D}"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310DF8D-7633-4D66-B242-88C18A806684}"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1B32CD3-246D-467C-9C93-BDD4D1B01DCC}" type="slidenum">
              <a:rPr lang="en-US" smtClean="0"/>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84B60E-2BE5-42B8-9B13-43A31DB06658}"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D663A6-050A-4064-A780-33442F1DC248}"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733891-A63A-41EE-9B51-E441763750AE}"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9BCC7E-B6FC-4021-9966-14B174068340}"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674312-92E8-4E4E-A9A0-F34E18A0137C}"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CDBFA3-EDD5-4843-B580-3FC9BCC414DA}"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27E36D-D2F3-44E0-8AE6-E6074CCC846D}" type="slidenum">
              <a:rPr lang="en-US" smtClean="0"/>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D71CC5-2CBB-4842-B57F-2C9DCDDC6653}" type="slidenum">
              <a:rPr lang="en-US" smtClean="0"/>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21AE01-D1C3-44AC-BC20-0E54C3AB210B}"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4BCA74-F864-41CC-AFE0-8D7989A40E1D}" type="slidenum">
              <a:rPr lang="en-US" smtClean="0"/>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7958E6-FFD0-43BB-B141-5F087732AE3C}" type="slidenum">
              <a:rPr lang="en-US" smtClean="0"/>
              <a:pPr/>
              <a:t>40</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E6867B-D266-4F6B-9116-355C175A93D6}" type="slidenum">
              <a:rPr lang="en-US" smtClean="0"/>
              <a:pPr/>
              <a:t>41</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FED981-3FAE-4198-B7DA-2943340744C8}" type="slidenum">
              <a:rPr lang="en-US" smtClean="0"/>
              <a:pPr/>
              <a:t>42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5D58E8F-6BAD-4E47-A1C9-CFB36BC78973}" type="slidenum">
              <a:rPr lang="en-US" smtClean="0"/>
              <a:pPr/>
              <a:t>43</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E4D9E54-0132-408F-A678-544810670E24}" type="slidenum">
              <a:rPr lang="en-US" smtClean="0"/>
              <a:pPr/>
              <a:t>44</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BBC04AF-12A0-4D77-BBE7-5198C5AC5CFE}" type="slidenum">
              <a:rPr lang="en-US" smtClean="0"/>
              <a:pPr/>
              <a:t>45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DFC904-6A61-427D-A47E-282783B73AE1}" type="slidenum">
              <a:rPr lang="en-US" smtClean="0"/>
              <a:pPr/>
              <a:t>46</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13B236-8DFF-43EE-8341-D79690FC67EC}" type="slidenum">
              <a:rPr lang="en-US" smtClean="0"/>
              <a:pPr/>
              <a:t>47</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1FC8BC-5741-47D7-ACB2-B0157DE22749}" type="slidenum">
              <a:rPr lang="en-US" smtClean="0"/>
              <a:pPr/>
              <a:t>48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F9B82A-C639-4EF7-98DF-2936608B12B2}"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E5CE2A-EBBC-498E-A158-08CF6D04AEF0}"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74A408-918E-4F86-8C38-E9D11C589060}"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3DDE29-FEA6-4257-9429-64B8F9CC0F7B}"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71F8D9-DF15-43F2-ACF1-2E742E1DBC79}"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2051"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EB0FDB8-83DB-4B72-8FB6-A94D0EE600D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E9F0A3-AFFF-4BA3-BBA3-112A433E546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5F013A-5730-4D39-9CED-3E5578C152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C583AE-D941-4F4F-A6CD-692236A80C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3F61F6-01AF-4DBD-9DD6-A9BF7469C2F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58BA76-FA22-4477-9BC1-8B735ED5580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0593F9E-E0F3-4EEF-936B-B2FB48A74A1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9ED2BF4-2286-4953-9D86-FDCF5CEBC95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92E24D3-595F-4B4C-AEC4-1713496AC5B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628660-061C-4DAD-A6E9-75DBA25040B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04502D-3F83-490B-B542-ED443C2147C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1968610E-3682-4D2E-94B3-A0170F9ECE4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sitemason.com/files/kLP0dy/raccoon.gif"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www.footballfanatics.com/?cmd=productDetails&amp;itemrow=&amp;itemgid=150&amp;itemsgid=1416&amp;itemssgid=&amp;itempricerange=&amp;itemsale=&amp;pid=4575&amp;_UserReference=C0A86FCE46B7953D389ADD10E676450688F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sitemason.com/files/dMHfR6/raccoon.gif"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50states.com/tennesse.ht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sitemason.com/files/dMHfR6/raccoon.gi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81000" y="0"/>
            <a:ext cx="8229600" cy="1371600"/>
          </a:xfrm>
        </p:spPr>
        <p:txBody>
          <a:bodyPr/>
          <a:lstStyle/>
          <a:p>
            <a:pPr eaLnBrk="1" hangingPunct="1">
              <a:defRPr/>
            </a:pPr>
            <a:r>
              <a:rPr lang="en-US" sz="6000" dirty="0" smtClean="0">
                <a:solidFill>
                  <a:srgbClr val="FF0000"/>
                </a:solidFill>
                <a:latin typeface="Arial" pitchFamily="34" charset="0"/>
                <a:cs typeface="Arial" pitchFamily="34" charset="0"/>
              </a:rPr>
              <a:t>Tennessee Symbols</a:t>
            </a:r>
          </a:p>
        </p:txBody>
      </p:sp>
      <p:sp>
        <p:nvSpPr>
          <p:cNvPr id="3075" name="Rectangle 3"/>
          <p:cNvSpPr>
            <a:spLocks noGrp="1" noChangeArrowheads="1"/>
          </p:cNvSpPr>
          <p:nvPr>
            <p:ph type="body" idx="1"/>
          </p:nvPr>
        </p:nvSpPr>
        <p:spPr>
          <a:xfrm>
            <a:off x="0" y="1371600"/>
            <a:ext cx="4267200" cy="4953000"/>
          </a:xfrm>
        </p:spPr>
        <p:txBody>
          <a:bodyPr/>
          <a:lstStyle/>
          <a:p>
            <a:pPr eaLnBrk="1" hangingPunct="1">
              <a:lnSpc>
                <a:spcPct val="80000"/>
              </a:lnSpc>
              <a:defRPr/>
            </a:pPr>
            <a:r>
              <a:rPr lang="en-US" sz="3600" smtClean="0"/>
              <a:t>Do you know what a symbol is? </a:t>
            </a:r>
          </a:p>
          <a:p>
            <a:pPr eaLnBrk="1" hangingPunct="1">
              <a:lnSpc>
                <a:spcPct val="80000"/>
              </a:lnSpc>
              <a:defRPr/>
            </a:pPr>
            <a:endParaRPr lang="en-US" sz="3600" smtClean="0"/>
          </a:p>
          <a:p>
            <a:pPr eaLnBrk="1" hangingPunct="1">
              <a:lnSpc>
                <a:spcPct val="80000"/>
              </a:lnSpc>
              <a:defRPr/>
            </a:pPr>
            <a:endParaRPr lang="en-US" sz="3600" smtClean="0"/>
          </a:p>
          <a:p>
            <a:pPr algn="ctr" eaLnBrk="1" hangingPunct="1">
              <a:lnSpc>
                <a:spcPct val="80000"/>
              </a:lnSpc>
              <a:buFont typeface="Wingdings" pitchFamily="2" charset="2"/>
              <a:buNone/>
              <a:defRPr/>
            </a:pPr>
            <a:r>
              <a:rPr lang="en-US" sz="3600" smtClean="0"/>
              <a:t>   A symbol is something that makes people think of something else.</a:t>
            </a:r>
          </a:p>
        </p:txBody>
      </p:sp>
      <p:pic>
        <p:nvPicPr>
          <p:cNvPr id="2052" name="Picture 4" descr="welcomesign"/>
          <p:cNvPicPr>
            <a:picLocks noChangeAspect="1" noChangeArrowheads="1"/>
          </p:cNvPicPr>
          <p:nvPr/>
        </p:nvPicPr>
        <p:blipFill>
          <a:blip r:embed="rId3"/>
          <a:srcRect/>
          <a:stretch>
            <a:fillRect/>
          </a:stretch>
        </p:blipFill>
        <p:spPr bwMode="auto">
          <a:xfrm>
            <a:off x="4268788" y="1219200"/>
            <a:ext cx="4875212" cy="5638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075">
                                            <p:txEl>
                                              <p:pRg st="0" end="0"/>
                                            </p:txEl>
                                          </p:spTgt>
                                        </p:tgtEl>
                                        <p:attrNameLst>
                                          <p:attrName>style.visibility</p:attrName>
                                        </p:attrNameLst>
                                      </p:cBhvr>
                                      <p:to>
                                        <p:strVal val="visible"/>
                                      </p:to>
                                    </p:set>
                                    <p:animEffect transition="in" filter="wipe(down)">
                                      <p:cBhvr>
                                        <p:cTn id="14" dur="580">
                                          <p:stCondLst>
                                            <p:cond delay="0"/>
                                          </p:stCondLst>
                                        </p:cTn>
                                        <p:tgtEl>
                                          <p:spTgt spid="3075">
                                            <p:txEl>
                                              <p:pRg st="0" end="0"/>
                                            </p:txEl>
                                          </p:spTgt>
                                        </p:tgtEl>
                                      </p:cBhvr>
                                    </p:animEffect>
                                    <p:anim calcmode="lin" valueType="num">
                                      <p:cBhvr>
                                        <p:cTn id="15" dur="1822" tmFilter="0,0; 0.14,0.36; 0.43,0.73; 0.71,0.91; 1.0,1.0">
                                          <p:stCondLst>
                                            <p:cond delay="0"/>
                                          </p:stCondLst>
                                        </p:cTn>
                                        <p:tgtEl>
                                          <p:spTgt spid="3075">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075">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075">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075">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075">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075">
                                            <p:txEl>
                                              <p:pRg st="0" end="0"/>
                                            </p:txEl>
                                          </p:spTgt>
                                        </p:tgtEl>
                                      </p:cBhvr>
                                      <p:to x="100000" y="60000"/>
                                    </p:animScale>
                                    <p:animScale>
                                      <p:cBhvr>
                                        <p:cTn id="21" dur="166" decel="50000">
                                          <p:stCondLst>
                                            <p:cond delay="676"/>
                                          </p:stCondLst>
                                        </p:cTn>
                                        <p:tgtEl>
                                          <p:spTgt spid="3075">
                                            <p:txEl>
                                              <p:pRg st="0" end="0"/>
                                            </p:txEl>
                                          </p:spTgt>
                                        </p:tgtEl>
                                      </p:cBhvr>
                                      <p:to x="100000" y="100000"/>
                                    </p:animScale>
                                    <p:animScale>
                                      <p:cBhvr>
                                        <p:cTn id="22" dur="26">
                                          <p:stCondLst>
                                            <p:cond delay="1312"/>
                                          </p:stCondLst>
                                        </p:cTn>
                                        <p:tgtEl>
                                          <p:spTgt spid="3075">
                                            <p:txEl>
                                              <p:pRg st="0" end="0"/>
                                            </p:txEl>
                                          </p:spTgt>
                                        </p:tgtEl>
                                      </p:cBhvr>
                                      <p:to x="100000" y="80000"/>
                                    </p:animScale>
                                    <p:animScale>
                                      <p:cBhvr>
                                        <p:cTn id="23" dur="166" decel="50000">
                                          <p:stCondLst>
                                            <p:cond delay="1338"/>
                                          </p:stCondLst>
                                        </p:cTn>
                                        <p:tgtEl>
                                          <p:spTgt spid="3075">
                                            <p:txEl>
                                              <p:pRg st="0" end="0"/>
                                            </p:txEl>
                                          </p:spTgt>
                                        </p:tgtEl>
                                      </p:cBhvr>
                                      <p:to x="100000" y="100000"/>
                                    </p:animScale>
                                    <p:animScale>
                                      <p:cBhvr>
                                        <p:cTn id="24" dur="26">
                                          <p:stCondLst>
                                            <p:cond delay="1642"/>
                                          </p:stCondLst>
                                        </p:cTn>
                                        <p:tgtEl>
                                          <p:spTgt spid="3075">
                                            <p:txEl>
                                              <p:pRg st="0" end="0"/>
                                            </p:txEl>
                                          </p:spTgt>
                                        </p:tgtEl>
                                      </p:cBhvr>
                                      <p:to x="100000" y="90000"/>
                                    </p:animScale>
                                    <p:animScale>
                                      <p:cBhvr>
                                        <p:cTn id="25" dur="166" decel="50000">
                                          <p:stCondLst>
                                            <p:cond delay="1668"/>
                                          </p:stCondLst>
                                        </p:cTn>
                                        <p:tgtEl>
                                          <p:spTgt spid="3075">
                                            <p:txEl>
                                              <p:pRg st="0" end="0"/>
                                            </p:txEl>
                                          </p:spTgt>
                                        </p:tgtEl>
                                      </p:cBhvr>
                                      <p:to x="100000" y="100000"/>
                                    </p:animScale>
                                    <p:animScale>
                                      <p:cBhvr>
                                        <p:cTn id="26" dur="26">
                                          <p:stCondLst>
                                            <p:cond delay="1808"/>
                                          </p:stCondLst>
                                        </p:cTn>
                                        <p:tgtEl>
                                          <p:spTgt spid="3075">
                                            <p:txEl>
                                              <p:pRg st="0" end="0"/>
                                            </p:txEl>
                                          </p:spTgt>
                                        </p:tgtEl>
                                      </p:cBhvr>
                                      <p:to x="100000" y="95000"/>
                                    </p:animScale>
                                    <p:animScale>
                                      <p:cBhvr>
                                        <p:cTn id="27" dur="166" decel="50000">
                                          <p:stCondLst>
                                            <p:cond delay="1834"/>
                                          </p:stCondLst>
                                        </p:cTn>
                                        <p:tgtEl>
                                          <p:spTgt spid="3075">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075">
                                            <p:txEl>
                                              <p:pRg st="3" end="3"/>
                                            </p:txEl>
                                          </p:spTgt>
                                        </p:tgtEl>
                                        <p:attrNameLst>
                                          <p:attrName>style.visibility</p:attrName>
                                        </p:attrNameLst>
                                      </p:cBhvr>
                                      <p:to>
                                        <p:strVal val="visible"/>
                                      </p:to>
                                    </p:set>
                                    <p:animEffect transition="in" filter="wipe(down)">
                                      <p:cBhvr>
                                        <p:cTn id="32" dur="580">
                                          <p:stCondLst>
                                            <p:cond delay="0"/>
                                          </p:stCondLst>
                                        </p:cTn>
                                        <p:tgtEl>
                                          <p:spTgt spid="3075">
                                            <p:txEl>
                                              <p:pRg st="3" end="3"/>
                                            </p:txEl>
                                          </p:spTgt>
                                        </p:tgtEl>
                                      </p:cBhvr>
                                    </p:animEffect>
                                    <p:anim calcmode="lin" valueType="num">
                                      <p:cBhvr>
                                        <p:cTn id="33" dur="1822" tmFilter="0,0; 0.14,0.36; 0.43,0.73; 0.71,0.91; 1.0,1.0">
                                          <p:stCondLst>
                                            <p:cond delay="0"/>
                                          </p:stCondLst>
                                        </p:cTn>
                                        <p:tgtEl>
                                          <p:spTgt spid="3075">
                                            <p:txEl>
                                              <p:pRg st="3" end="3"/>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075">
                                            <p:txEl>
                                              <p:pRg st="3" end="3"/>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075">
                                            <p:txEl>
                                              <p:pRg st="3" end="3"/>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075">
                                            <p:txEl>
                                              <p:pRg st="3" end="3"/>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075">
                                            <p:txEl>
                                              <p:pRg st="3" end="3"/>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075">
                                            <p:txEl>
                                              <p:pRg st="3" end="3"/>
                                            </p:txEl>
                                          </p:spTgt>
                                        </p:tgtEl>
                                      </p:cBhvr>
                                      <p:to x="100000" y="60000"/>
                                    </p:animScale>
                                    <p:animScale>
                                      <p:cBhvr>
                                        <p:cTn id="39" dur="166" decel="50000">
                                          <p:stCondLst>
                                            <p:cond delay="676"/>
                                          </p:stCondLst>
                                        </p:cTn>
                                        <p:tgtEl>
                                          <p:spTgt spid="3075">
                                            <p:txEl>
                                              <p:pRg st="3" end="3"/>
                                            </p:txEl>
                                          </p:spTgt>
                                        </p:tgtEl>
                                      </p:cBhvr>
                                      <p:to x="100000" y="100000"/>
                                    </p:animScale>
                                    <p:animScale>
                                      <p:cBhvr>
                                        <p:cTn id="40" dur="26">
                                          <p:stCondLst>
                                            <p:cond delay="1312"/>
                                          </p:stCondLst>
                                        </p:cTn>
                                        <p:tgtEl>
                                          <p:spTgt spid="3075">
                                            <p:txEl>
                                              <p:pRg st="3" end="3"/>
                                            </p:txEl>
                                          </p:spTgt>
                                        </p:tgtEl>
                                      </p:cBhvr>
                                      <p:to x="100000" y="80000"/>
                                    </p:animScale>
                                    <p:animScale>
                                      <p:cBhvr>
                                        <p:cTn id="41" dur="166" decel="50000">
                                          <p:stCondLst>
                                            <p:cond delay="1338"/>
                                          </p:stCondLst>
                                        </p:cTn>
                                        <p:tgtEl>
                                          <p:spTgt spid="3075">
                                            <p:txEl>
                                              <p:pRg st="3" end="3"/>
                                            </p:txEl>
                                          </p:spTgt>
                                        </p:tgtEl>
                                      </p:cBhvr>
                                      <p:to x="100000" y="100000"/>
                                    </p:animScale>
                                    <p:animScale>
                                      <p:cBhvr>
                                        <p:cTn id="42" dur="26">
                                          <p:stCondLst>
                                            <p:cond delay="1642"/>
                                          </p:stCondLst>
                                        </p:cTn>
                                        <p:tgtEl>
                                          <p:spTgt spid="3075">
                                            <p:txEl>
                                              <p:pRg st="3" end="3"/>
                                            </p:txEl>
                                          </p:spTgt>
                                        </p:tgtEl>
                                      </p:cBhvr>
                                      <p:to x="100000" y="90000"/>
                                    </p:animScale>
                                    <p:animScale>
                                      <p:cBhvr>
                                        <p:cTn id="43" dur="166" decel="50000">
                                          <p:stCondLst>
                                            <p:cond delay="1668"/>
                                          </p:stCondLst>
                                        </p:cTn>
                                        <p:tgtEl>
                                          <p:spTgt spid="3075">
                                            <p:txEl>
                                              <p:pRg st="3" end="3"/>
                                            </p:txEl>
                                          </p:spTgt>
                                        </p:tgtEl>
                                      </p:cBhvr>
                                      <p:to x="100000" y="100000"/>
                                    </p:animScale>
                                    <p:animScale>
                                      <p:cBhvr>
                                        <p:cTn id="44" dur="26">
                                          <p:stCondLst>
                                            <p:cond delay="1808"/>
                                          </p:stCondLst>
                                        </p:cTn>
                                        <p:tgtEl>
                                          <p:spTgt spid="3075">
                                            <p:txEl>
                                              <p:pRg st="3" end="3"/>
                                            </p:txEl>
                                          </p:spTgt>
                                        </p:tgtEl>
                                      </p:cBhvr>
                                      <p:to x="100000" y="95000"/>
                                    </p:animScale>
                                    <p:animScale>
                                      <p:cBhvr>
                                        <p:cTn id="45" dur="166" decel="50000">
                                          <p:stCondLst>
                                            <p:cond delay="1834"/>
                                          </p:stCondLst>
                                        </p:cTn>
                                        <p:tgtEl>
                                          <p:spTgt spid="3075">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81000" y="0"/>
            <a:ext cx="8458200" cy="2562225"/>
          </a:xfrm>
          <a:prstGeom prst="rect">
            <a:avLst/>
          </a:prstGeom>
          <a:noFill/>
          <a:ln w="9525">
            <a:noFill/>
            <a:miter lim="800000"/>
            <a:headEnd/>
            <a:tailEnd/>
          </a:ln>
        </p:spPr>
        <p:txBody>
          <a:bodyPr>
            <a:spAutoFit/>
          </a:bodyPr>
          <a:lstStyle/>
          <a:p>
            <a:pPr algn="ctr" eaLnBrk="1" hangingPunct="1"/>
            <a:r>
              <a:rPr lang="en-US" sz="6600">
                <a:solidFill>
                  <a:schemeClr val="tx2"/>
                </a:solidFill>
                <a:latin typeface="Vingy" pitchFamily="34" charset="0"/>
              </a:rPr>
              <a:t>A box turtle</a:t>
            </a:r>
            <a:r>
              <a:rPr lang="en-US" sz="4800">
                <a:solidFill>
                  <a:schemeClr val="tx2"/>
                </a:solidFill>
                <a:latin typeface="Vingy" pitchFamily="34" charset="0"/>
              </a:rPr>
              <a:t> </a:t>
            </a:r>
            <a:br>
              <a:rPr lang="en-US" sz="4800">
                <a:solidFill>
                  <a:schemeClr val="tx2"/>
                </a:solidFill>
                <a:latin typeface="Vingy" pitchFamily="34" charset="0"/>
              </a:rPr>
            </a:br>
            <a:r>
              <a:rPr lang="en-US" sz="4800">
                <a:solidFill>
                  <a:schemeClr val="tx2"/>
                </a:solidFill>
                <a:latin typeface="Vingy" pitchFamily="34" charset="0"/>
              </a:rPr>
              <a:t>The state reptile is the box turtle.</a:t>
            </a:r>
            <a:br>
              <a:rPr lang="en-US" sz="4800">
                <a:solidFill>
                  <a:schemeClr val="tx2"/>
                </a:solidFill>
                <a:latin typeface="Vingy" pitchFamily="34" charset="0"/>
              </a:rPr>
            </a:br>
            <a:endParaRPr lang="en-US" sz="4800">
              <a:solidFill>
                <a:schemeClr val="tx2"/>
              </a:solidFill>
              <a:latin typeface="Vingy" pitchFamily="34" charset="0"/>
            </a:endParaRPr>
          </a:p>
        </p:txBody>
      </p:sp>
      <p:pic>
        <p:nvPicPr>
          <p:cNvPr id="12291" name="Picture 3" descr="turtle"/>
          <p:cNvPicPr>
            <a:picLocks noChangeAspect="1" noChangeArrowheads="1"/>
          </p:cNvPicPr>
          <p:nvPr/>
        </p:nvPicPr>
        <p:blipFill>
          <a:blip r:embed="rId3"/>
          <a:srcRect/>
          <a:stretch>
            <a:fillRect/>
          </a:stretch>
        </p:blipFill>
        <p:spPr bwMode="auto">
          <a:xfrm>
            <a:off x="1676400" y="1843088"/>
            <a:ext cx="5943600" cy="50149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 calcmode="lin" valueType="num">
                                      <p:cBhvr>
                                        <p:cTn id="7" dur="500" decel="50000" fill="hold">
                                          <p:stCondLst>
                                            <p:cond delay="0"/>
                                          </p:stCondLst>
                                        </p:cTn>
                                        <p:tgtEl>
                                          <p:spTgt spid="12290">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2290">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2290">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2290">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2290">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2290">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2290">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229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12291"/>
                                        </p:tgtEl>
                                        <p:attrNameLst>
                                          <p:attrName>style.visibility</p:attrName>
                                        </p:attrNameLst>
                                      </p:cBhvr>
                                      <p:to>
                                        <p:strVal val="visible"/>
                                      </p:to>
                                    </p:set>
                                    <p:anim calcmode="lin" valueType="num">
                                      <p:cBhvr>
                                        <p:cTn id="19" dur="500" fill="hold"/>
                                        <p:tgtEl>
                                          <p:spTgt spid="12291"/>
                                        </p:tgtEl>
                                        <p:attrNameLst>
                                          <p:attrName>ppt_w</p:attrName>
                                        </p:attrNameLst>
                                      </p:cBhvr>
                                      <p:tavLst>
                                        <p:tav tm="0">
                                          <p:val>
                                            <p:fltVal val="0"/>
                                          </p:val>
                                        </p:tav>
                                        <p:tav tm="100000">
                                          <p:val>
                                            <p:strVal val="#ppt_w"/>
                                          </p:val>
                                        </p:tav>
                                      </p:tavLst>
                                    </p:anim>
                                    <p:anim calcmode="lin" valueType="num">
                                      <p:cBhvr>
                                        <p:cTn id="20" dur="500" fill="hold"/>
                                        <p:tgtEl>
                                          <p:spTgt spid="12291"/>
                                        </p:tgtEl>
                                        <p:attrNameLst>
                                          <p:attrName>ppt_h</p:attrName>
                                        </p:attrNameLst>
                                      </p:cBhvr>
                                      <p:tavLst>
                                        <p:tav tm="0">
                                          <p:val>
                                            <p:fltVal val="0"/>
                                          </p:val>
                                        </p:tav>
                                        <p:tav tm="100000">
                                          <p:val>
                                            <p:strVal val="#ppt_h"/>
                                          </p:val>
                                        </p:tav>
                                      </p:tavLst>
                                    </p:anim>
                                    <p:anim calcmode="lin" valueType="num">
                                      <p:cBhvr>
                                        <p:cTn id="21" dur="500" fill="hold"/>
                                        <p:tgtEl>
                                          <p:spTgt spid="12291"/>
                                        </p:tgtEl>
                                        <p:attrNameLst>
                                          <p:attrName>ppt_x</p:attrName>
                                        </p:attrNameLst>
                                      </p:cBhvr>
                                      <p:tavLst>
                                        <p:tav tm="0" fmla="#ppt_x+(cos(-2*pi*(1-$))*-#ppt_x-sin(-2*pi*(1-$))*(1-#ppt_y))*(1-$)">
                                          <p:val>
                                            <p:fltVal val="0"/>
                                          </p:val>
                                        </p:tav>
                                        <p:tav tm="100000">
                                          <p:val>
                                            <p:fltVal val="1"/>
                                          </p:val>
                                        </p:tav>
                                      </p:tavLst>
                                    </p:anim>
                                    <p:anim calcmode="lin" valueType="num">
                                      <p:cBhvr>
                                        <p:cTn id="22" dur="500" fill="hold"/>
                                        <p:tgtEl>
                                          <p:spTgt spid="1229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1229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2971800" cy="5214938"/>
          </a:xfrm>
          <a:prstGeom prst="rect">
            <a:avLst/>
          </a:prstGeom>
          <a:noFill/>
          <a:ln w="9525">
            <a:noFill/>
            <a:miter lim="800000"/>
            <a:headEnd/>
            <a:tailEnd/>
          </a:ln>
        </p:spPr>
        <p:txBody>
          <a:bodyPr>
            <a:spAutoFit/>
          </a:bodyPr>
          <a:lstStyle/>
          <a:p>
            <a:pPr algn="ctr" eaLnBrk="1" hangingPunct="1"/>
            <a:endParaRPr lang="en-US" sz="4800">
              <a:solidFill>
                <a:schemeClr val="tx2"/>
              </a:solidFill>
              <a:latin typeface="Vingy" pitchFamily="34" charset="0"/>
            </a:endParaRPr>
          </a:p>
          <a:p>
            <a:pPr algn="ctr" eaLnBrk="1" hangingPunct="1"/>
            <a:endParaRPr lang="en-US" sz="4800">
              <a:solidFill>
                <a:schemeClr val="tx2"/>
              </a:solidFill>
              <a:latin typeface="Vingy" pitchFamily="34" charset="0"/>
            </a:endParaRPr>
          </a:p>
          <a:p>
            <a:pPr algn="ctr" eaLnBrk="1" hangingPunct="1"/>
            <a:r>
              <a:rPr lang="en-US" sz="4800">
                <a:solidFill>
                  <a:schemeClr val="tx2"/>
                </a:solidFill>
                <a:latin typeface="Vingy" pitchFamily="34" charset="0"/>
              </a:rPr>
              <a:t>A tulip poplar blossom </a:t>
            </a:r>
            <a:br>
              <a:rPr lang="en-US" sz="4800">
                <a:solidFill>
                  <a:schemeClr val="tx2"/>
                </a:solidFill>
                <a:latin typeface="Vingy" pitchFamily="34" charset="0"/>
              </a:rPr>
            </a:br>
            <a:endParaRPr lang="en-US" sz="4800">
              <a:solidFill>
                <a:schemeClr val="tx2"/>
              </a:solidFill>
              <a:latin typeface="Vingy" pitchFamily="34" charset="0"/>
            </a:endParaRPr>
          </a:p>
          <a:p>
            <a:pPr eaLnBrk="1" hangingPunct="1"/>
            <a:endParaRPr lang="en-US" sz="4800">
              <a:solidFill>
                <a:schemeClr val="tx2"/>
              </a:solidFill>
              <a:latin typeface="Vingy" pitchFamily="34" charset="0"/>
            </a:endParaRPr>
          </a:p>
        </p:txBody>
      </p:sp>
      <p:pic>
        <p:nvPicPr>
          <p:cNvPr id="13315" name="Picture 3" descr="poplar"/>
          <p:cNvPicPr>
            <a:picLocks noChangeAspect="1" noChangeArrowheads="1"/>
          </p:cNvPicPr>
          <p:nvPr/>
        </p:nvPicPr>
        <p:blipFill>
          <a:blip r:embed="rId3"/>
          <a:srcRect/>
          <a:stretch>
            <a:fillRect/>
          </a:stretch>
        </p:blipFill>
        <p:spPr bwMode="auto">
          <a:xfrm>
            <a:off x="3124200" y="0"/>
            <a:ext cx="6019800" cy="5595938"/>
          </a:xfrm>
          <a:prstGeom prst="rect">
            <a:avLst/>
          </a:prstGeom>
          <a:noFill/>
          <a:ln w="9525">
            <a:noFill/>
            <a:miter lim="800000"/>
            <a:headEnd/>
            <a:tailEnd/>
          </a:ln>
        </p:spPr>
      </p:pic>
      <p:sp>
        <p:nvSpPr>
          <p:cNvPr id="13316" name="Text Box 4"/>
          <p:cNvSpPr txBox="1">
            <a:spLocks noChangeArrowheads="1"/>
          </p:cNvSpPr>
          <p:nvPr/>
        </p:nvSpPr>
        <p:spPr bwMode="auto">
          <a:xfrm>
            <a:off x="0" y="5791200"/>
            <a:ext cx="9144000" cy="823913"/>
          </a:xfrm>
          <a:prstGeom prst="rect">
            <a:avLst/>
          </a:prstGeom>
          <a:noFill/>
          <a:ln w="9525">
            <a:noFill/>
            <a:miter lim="800000"/>
            <a:headEnd/>
            <a:tailEnd/>
          </a:ln>
        </p:spPr>
        <p:txBody>
          <a:bodyPr>
            <a:spAutoFit/>
          </a:bodyPr>
          <a:lstStyle/>
          <a:p>
            <a:pPr algn="ctr" eaLnBrk="1" hangingPunct="1">
              <a:spcBef>
                <a:spcPct val="50000"/>
              </a:spcBef>
            </a:pPr>
            <a:r>
              <a:rPr lang="en-US" sz="4800">
                <a:solidFill>
                  <a:schemeClr val="tx2"/>
                </a:solidFill>
                <a:latin typeface="Vingy" pitchFamily="34" charset="0"/>
              </a:rPr>
              <a:t>The state tree is the tulip poplar.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13314">
                                            <p:txEl>
                                              <p:pRg st="2" end="2"/>
                                            </p:txEl>
                                          </p:spTgt>
                                        </p:tgtEl>
                                        <p:attrNameLst>
                                          <p:attrName>style.visibility</p:attrName>
                                        </p:attrNameLst>
                                      </p:cBhvr>
                                      <p:to>
                                        <p:strVal val="visible"/>
                                      </p:to>
                                    </p:set>
                                    <p:animEffect transition="in" filter="fade">
                                      <p:cBhvr>
                                        <p:cTn id="7" dur="2000"/>
                                        <p:tgtEl>
                                          <p:spTgt spid="13314">
                                            <p:txEl>
                                              <p:pRg st="2" end="2"/>
                                            </p:txEl>
                                          </p:spTgt>
                                        </p:tgtEl>
                                      </p:cBhvr>
                                    </p:animEffect>
                                    <p:anim calcmode="lin" valueType="num">
                                      <p:cBhvr>
                                        <p:cTn id="8" dur="2000" fill="hold"/>
                                        <p:tgtEl>
                                          <p:spTgt spid="13314">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13314">
                                            <p:txEl>
                                              <p:pRg st="2" end="2"/>
                                            </p:txEl>
                                          </p:spTgt>
                                        </p:tgtEl>
                                        <p:attrNameLst>
                                          <p:attrName>ppt_h</p:attrName>
                                        </p:attrNameLst>
                                      </p:cBhvr>
                                      <p:tavLst>
                                        <p:tav tm="0">
                                          <p:val>
                                            <p:strVal val="#ppt_h"/>
                                          </p:val>
                                        </p:tav>
                                        <p:tav tm="100000">
                                          <p:val>
                                            <p:strVal val="#ppt_h"/>
                                          </p:val>
                                        </p:tav>
                                      </p:tavLst>
                                    </p:anim>
                                  </p:childTnLst>
                                </p:cTn>
                              </p:par>
                            </p:childTnLst>
                          </p:cTn>
                        </p:par>
                        <p:par>
                          <p:cTn id="10" fill="hold">
                            <p:stCondLst>
                              <p:cond delay="5800"/>
                            </p:stCondLst>
                            <p:childTnLst>
                              <p:par>
                                <p:cTn id="11" presetID="49" presetClass="entr" presetSubtype="0" decel="100000" fill="hold" nodeType="after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p:cTn id="13" dur="500" fill="hold"/>
                                        <p:tgtEl>
                                          <p:spTgt spid="13315"/>
                                        </p:tgtEl>
                                        <p:attrNameLst>
                                          <p:attrName>ppt_w</p:attrName>
                                        </p:attrNameLst>
                                      </p:cBhvr>
                                      <p:tavLst>
                                        <p:tav tm="0">
                                          <p:val>
                                            <p:fltVal val="0"/>
                                          </p:val>
                                        </p:tav>
                                        <p:tav tm="100000">
                                          <p:val>
                                            <p:strVal val="#ppt_w"/>
                                          </p:val>
                                        </p:tav>
                                      </p:tavLst>
                                    </p:anim>
                                    <p:anim calcmode="lin" valueType="num">
                                      <p:cBhvr>
                                        <p:cTn id="14" dur="500" fill="hold"/>
                                        <p:tgtEl>
                                          <p:spTgt spid="13315"/>
                                        </p:tgtEl>
                                        <p:attrNameLst>
                                          <p:attrName>ppt_h</p:attrName>
                                        </p:attrNameLst>
                                      </p:cBhvr>
                                      <p:tavLst>
                                        <p:tav tm="0">
                                          <p:val>
                                            <p:fltVal val="0"/>
                                          </p:val>
                                        </p:tav>
                                        <p:tav tm="100000">
                                          <p:val>
                                            <p:strVal val="#ppt_h"/>
                                          </p:val>
                                        </p:tav>
                                      </p:tavLst>
                                    </p:anim>
                                    <p:anim calcmode="lin" valueType="num">
                                      <p:cBhvr>
                                        <p:cTn id="15" dur="500" fill="hold"/>
                                        <p:tgtEl>
                                          <p:spTgt spid="13315"/>
                                        </p:tgtEl>
                                        <p:attrNameLst>
                                          <p:attrName>style.rotation</p:attrName>
                                        </p:attrNameLst>
                                      </p:cBhvr>
                                      <p:tavLst>
                                        <p:tav tm="0">
                                          <p:val>
                                            <p:fltVal val="360"/>
                                          </p:val>
                                        </p:tav>
                                        <p:tav tm="100000">
                                          <p:val>
                                            <p:fltVal val="0"/>
                                          </p:val>
                                        </p:tav>
                                      </p:tavLst>
                                    </p:anim>
                                    <p:animEffect transition="in" filter="fade">
                                      <p:cBhvr>
                                        <p:cTn id="16" dur="500"/>
                                        <p:tgtEl>
                                          <p:spTgt spid="13315"/>
                                        </p:tgtEl>
                                      </p:cBhvr>
                                    </p:animEffect>
                                  </p:childTnLst>
                                </p:cTn>
                              </p:par>
                            </p:childTnLst>
                          </p:cTn>
                        </p:par>
                      </p:childTnLst>
                    </p:cTn>
                  </p:par>
                  <p:par>
                    <p:cTn id="17" fill="hold">
                      <p:stCondLst>
                        <p:cond delay="indefinite"/>
                      </p:stCondLst>
                      <p:childTnLst>
                        <p:par>
                          <p:cTn id="18" fill="hold">
                            <p:stCondLst>
                              <p:cond delay="0"/>
                            </p:stCondLst>
                            <p:childTnLst>
                              <p:par>
                                <p:cTn id="19" presetID="48" presetClass="entr" presetSubtype="0" accel="50000" fill="hold" nodeType="clickEffect">
                                  <p:stCondLst>
                                    <p:cond delay="0"/>
                                  </p:stCondLst>
                                  <p:childTnLst>
                                    <p:set>
                                      <p:cBhvr>
                                        <p:cTn id="20" dur="1" fill="hold">
                                          <p:stCondLst>
                                            <p:cond delay="0"/>
                                          </p:stCondLst>
                                        </p:cTn>
                                        <p:tgtEl>
                                          <p:spTgt spid="13316">
                                            <p:txEl>
                                              <p:pRg st="0" end="0"/>
                                            </p:txEl>
                                          </p:spTgt>
                                        </p:tgtEl>
                                        <p:attrNameLst>
                                          <p:attrName>style.visibility</p:attrName>
                                        </p:attrNameLst>
                                      </p:cBhvr>
                                      <p:to>
                                        <p:strVal val="visible"/>
                                      </p:to>
                                    </p:set>
                                    <p:anim calcmode="lin" valueType="num">
                                      <p:cBhvr>
                                        <p:cTn id="21" dur="1000" fill="hold"/>
                                        <p:tgtEl>
                                          <p:spTgt spid="13316">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13316">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13316">
                                            <p:txEl>
                                              <p:pRg st="0" end="0"/>
                                            </p:txEl>
                                          </p:spTgt>
                                        </p:tgtEl>
                                        <p:attrNameLst>
                                          <p:attrName>ppt_y</p:attrName>
                                        </p:attrNameLst>
                                      </p:cBhvr>
                                      <p:tavLst>
                                        <p:tav tm="0">
                                          <p:val>
                                            <p:strVal val="#ppt_y"/>
                                          </p:val>
                                        </p:tav>
                                        <p:tav tm="100000">
                                          <p:val>
                                            <p:strVal val="#ppt_y"/>
                                          </p:val>
                                        </p:tav>
                                      </p:tavLst>
                                    </p:anim>
                                    <p:animEffect transition="in" filter="fade">
                                      <p:cBhvr>
                                        <p:cTn id="24" dur="1000"/>
                                        <p:tgtEl>
                                          <p:spTgt spid="133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Lady Bug"/>
          <p:cNvPicPr>
            <a:picLocks noChangeAspect="1" noChangeArrowheads="1"/>
          </p:cNvPicPr>
          <p:nvPr/>
        </p:nvPicPr>
        <p:blipFill>
          <a:blip r:embed="rId3"/>
          <a:srcRect/>
          <a:stretch>
            <a:fillRect/>
          </a:stretch>
        </p:blipFill>
        <p:spPr bwMode="auto">
          <a:xfrm>
            <a:off x="4343400" y="2133600"/>
            <a:ext cx="4429125" cy="4448175"/>
          </a:xfrm>
          <a:prstGeom prst="rect">
            <a:avLst/>
          </a:prstGeom>
          <a:noFill/>
          <a:ln w="9525">
            <a:noFill/>
            <a:miter lim="800000"/>
            <a:headEnd/>
            <a:tailEnd/>
          </a:ln>
        </p:spPr>
      </p:pic>
      <p:sp>
        <p:nvSpPr>
          <p:cNvPr id="13315" name="Text Box 3"/>
          <p:cNvSpPr txBox="1">
            <a:spLocks noChangeArrowheads="1"/>
          </p:cNvSpPr>
          <p:nvPr/>
        </p:nvSpPr>
        <p:spPr bwMode="auto">
          <a:xfrm>
            <a:off x="685800" y="609600"/>
            <a:ext cx="8077200" cy="366713"/>
          </a:xfrm>
          <a:prstGeom prst="rect">
            <a:avLst/>
          </a:prstGeom>
          <a:noFill/>
          <a:ln w="9525">
            <a:noFill/>
            <a:miter lim="800000"/>
            <a:headEnd/>
            <a:tailEnd/>
          </a:ln>
        </p:spPr>
        <p:txBody>
          <a:bodyPr>
            <a:spAutoFit/>
          </a:bodyPr>
          <a:lstStyle/>
          <a:p>
            <a:pPr algn="ctr" eaLnBrk="1" hangingPunct="1">
              <a:spcBef>
                <a:spcPct val="50000"/>
              </a:spcBef>
            </a:pPr>
            <a:endParaRPr lang="en-US">
              <a:latin typeface="Arial" charset="0"/>
            </a:endParaRPr>
          </a:p>
        </p:txBody>
      </p:sp>
      <p:sp>
        <p:nvSpPr>
          <p:cNvPr id="14340" name="Rectangle 4"/>
          <p:cNvSpPr>
            <a:spLocks noChangeArrowheads="1"/>
          </p:cNvSpPr>
          <p:nvPr/>
        </p:nvSpPr>
        <p:spPr bwMode="auto">
          <a:xfrm>
            <a:off x="0" y="0"/>
            <a:ext cx="9417050" cy="3051175"/>
          </a:xfrm>
          <a:prstGeom prst="rect">
            <a:avLst/>
          </a:prstGeom>
          <a:noFill/>
          <a:ln w="9525">
            <a:noFill/>
            <a:miter lim="800000"/>
            <a:headEnd/>
            <a:tailEnd/>
          </a:ln>
        </p:spPr>
        <p:txBody>
          <a:bodyPr anchor="ctr">
            <a:spAutoFit/>
          </a:bodyPr>
          <a:lstStyle/>
          <a:p>
            <a:pPr algn="ctr" eaLnBrk="1" hangingPunct="1"/>
            <a:r>
              <a:rPr lang="en-US" sz="4800">
                <a:latin typeface="Arial" charset="0"/>
                <a:cs typeface="Arial" charset="0"/>
              </a:rPr>
              <a:t>The State Insects </a:t>
            </a:r>
          </a:p>
          <a:p>
            <a:pPr algn="ctr" eaLnBrk="1" hangingPunct="1"/>
            <a:endParaRPr lang="en-US">
              <a:latin typeface="Hooteroll" pitchFamily="2" charset="0"/>
            </a:endParaRPr>
          </a:p>
          <a:p>
            <a:pPr eaLnBrk="1" hangingPunct="1"/>
            <a:r>
              <a:rPr lang="en-US" sz="3600">
                <a:latin typeface="Arial" charset="0"/>
              </a:rPr>
              <a:t>Tennessee has two official state insects: the firefly and the ladybug. </a:t>
            </a:r>
          </a:p>
          <a:p>
            <a:pPr eaLnBrk="1" hangingPunct="1"/>
            <a:endParaRPr lang="en-US" sz="3600">
              <a:latin typeface="Arial" charset="0"/>
            </a:endParaRPr>
          </a:p>
          <a:p>
            <a:pPr algn="ctr"/>
            <a:endParaRPr lang="en-US" sz="2000">
              <a:latin typeface="Arial" charset="0"/>
            </a:endParaRPr>
          </a:p>
        </p:txBody>
      </p:sp>
      <p:pic>
        <p:nvPicPr>
          <p:cNvPr id="14341" name="Picture 5" descr="Firefly"/>
          <p:cNvPicPr>
            <a:picLocks noChangeAspect="1" noChangeArrowheads="1"/>
          </p:cNvPicPr>
          <p:nvPr/>
        </p:nvPicPr>
        <p:blipFill>
          <a:blip r:embed="rId4"/>
          <a:srcRect/>
          <a:stretch>
            <a:fillRect/>
          </a:stretch>
        </p:blipFill>
        <p:spPr bwMode="auto">
          <a:xfrm>
            <a:off x="0" y="2438400"/>
            <a:ext cx="3962400" cy="35226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wipe(down)">
                                      <p:cBhvr>
                                        <p:cTn id="7" dur="580">
                                          <p:stCondLst>
                                            <p:cond delay="0"/>
                                          </p:stCondLst>
                                        </p:cTn>
                                        <p:tgtEl>
                                          <p:spTgt spid="14340">
                                            <p:txEl>
                                              <p:pRg st="0" end="0"/>
                                            </p:txEl>
                                          </p:spTgt>
                                        </p:tgtEl>
                                      </p:cBhvr>
                                    </p:animEffect>
                                    <p:anim calcmode="lin" valueType="num">
                                      <p:cBhvr>
                                        <p:cTn id="8" dur="1822" tmFilter="0,0; 0.14,0.36; 0.43,0.73; 0.71,0.91; 1.0,1.0">
                                          <p:stCondLst>
                                            <p:cond delay="0"/>
                                          </p:stCondLst>
                                        </p:cTn>
                                        <p:tgtEl>
                                          <p:spTgt spid="14340">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340">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340">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340">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340">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14340">
                                            <p:txEl>
                                              <p:pRg st="0" end="0"/>
                                            </p:txEl>
                                          </p:spTgt>
                                        </p:tgtEl>
                                      </p:cBhvr>
                                      <p:to x="100000" y="60000"/>
                                    </p:animScale>
                                    <p:animScale>
                                      <p:cBhvr>
                                        <p:cTn id="14" dur="166" decel="50000">
                                          <p:stCondLst>
                                            <p:cond delay="676"/>
                                          </p:stCondLst>
                                        </p:cTn>
                                        <p:tgtEl>
                                          <p:spTgt spid="14340">
                                            <p:txEl>
                                              <p:pRg st="0" end="0"/>
                                            </p:txEl>
                                          </p:spTgt>
                                        </p:tgtEl>
                                      </p:cBhvr>
                                      <p:to x="100000" y="100000"/>
                                    </p:animScale>
                                    <p:animScale>
                                      <p:cBhvr>
                                        <p:cTn id="15" dur="26">
                                          <p:stCondLst>
                                            <p:cond delay="1312"/>
                                          </p:stCondLst>
                                        </p:cTn>
                                        <p:tgtEl>
                                          <p:spTgt spid="14340">
                                            <p:txEl>
                                              <p:pRg st="0" end="0"/>
                                            </p:txEl>
                                          </p:spTgt>
                                        </p:tgtEl>
                                      </p:cBhvr>
                                      <p:to x="100000" y="80000"/>
                                    </p:animScale>
                                    <p:animScale>
                                      <p:cBhvr>
                                        <p:cTn id="16" dur="166" decel="50000">
                                          <p:stCondLst>
                                            <p:cond delay="1338"/>
                                          </p:stCondLst>
                                        </p:cTn>
                                        <p:tgtEl>
                                          <p:spTgt spid="14340">
                                            <p:txEl>
                                              <p:pRg st="0" end="0"/>
                                            </p:txEl>
                                          </p:spTgt>
                                        </p:tgtEl>
                                      </p:cBhvr>
                                      <p:to x="100000" y="100000"/>
                                    </p:animScale>
                                    <p:animScale>
                                      <p:cBhvr>
                                        <p:cTn id="17" dur="26">
                                          <p:stCondLst>
                                            <p:cond delay="1642"/>
                                          </p:stCondLst>
                                        </p:cTn>
                                        <p:tgtEl>
                                          <p:spTgt spid="14340">
                                            <p:txEl>
                                              <p:pRg st="0" end="0"/>
                                            </p:txEl>
                                          </p:spTgt>
                                        </p:tgtEl>
                                      </p:cBhvr>
                                      <p:to x="100000" y="90000"/>
                                    </p:animScale>
                                    <p:animScale>
                                      <p:cBhvr>
                                        <p:cTn id="18" dur="166" decel="50000">
                                          <p:stCondLst>
                                            <p:cond delay="1668"/>
                                          </p:stCondLst>
                                        </p:cTn>
                                        <p:tgtEl>
                                          <p:spTgt spid="14340">
                                            <p:txEl>
                                              <p:pRg st="0" end="0"/>
                                            </p:txEl>
                                          </p:spTgt>
                                        </p:tgtEl>
                                      </p:cBhvr>
                                      <p:to x="100000" y="100000"/>
                                    </p:animScale>
                                    <p:animScale>
                                      <p:cBhvr>
                                        <p:cTn id="19" dur="26">
                                          <p:stCondLst>
                                            <p:cond delay="1808"/>
                                          </p:stCondLst>
                                        </p:cTn>
                                        <p:tgtEl>
                                          <p:spTgt spid="14340">
                                            <p:txEl>
                                              <p:pRg st="0" end="0"/>
                                            </p:txEl>
                                          </p:spTgt>
                                        </p:tgtEl>
                                      </p:cBhvr>
                                      <p:to x="100000" y="95000"/>
                                    </p:animScale>
                                    <p:animScale>
                                      <p:cBhvr>
                                        <p:cTn id="20" dur="166" decel="50000">
                                          <p:stCondLst>
                                            <p:cond delay="1834"/>
                                          </p:stCondLst>
                                        </p:cTn>
                                        <p:tgtEl>
                                          <p:spTgt spid="14340">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14340">
                                            <p:txEl>
                                              <p:pRg st="2" end="2"/>
                                            </p:txEl>
                                          </p:spTgt>
                                        </p:tgtEl>
                                        <p:attrNameLst>
                                          <p:attrName>style.visibility</p:attrName>
                                        </p:attrNameLst>
                                      </p:cBhvr>
                                      <p:to>
                                        <p:strVal val="visible"/>
                                      </p:to>
                                    </p:set>
                                    <p:anim calcmode="lin" valueType="num">
                                      <p:cBhvr>
                                        <p:cTn id="25" dur="1000" fill="hold"/>
                                        <p:tgtEl>
                                          <p:spTgt spid="14340">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14340">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14340">
                                            <p:txEl>
                                              <p:pRg st="2" end="2"/>
                                            </p:txEl>
                                          </p:spTgt>
                                        </p:tgtEl>
                                        <p:attrNameLst>
                                          <p:attrName>ppt_y</p:attrName>
                                        </p:attrNameLst>
                                      </p:cBhvr>
                                      <p:tavLst>
                                        <p:tav tm="0">
                                          <p:val>
                                            <p:strVal val="#ppt_y"/>
                                          </p:val>
                                        </p:tav>
                                        <p:tav tm="100000">
                                          <p:val>
                                            <p:strVal val="#ppt_y"/>
                                          </p:val>
                                        </p:tav>
                                      </p:tavLst>
                                    </p:anim>
                                    <p:animEffect transition="in" filter="fade">
                                      <p:cBhvr>
                                        <p:cTn id="28" dur="1000"/>
                                        <p:tgtEl>
                                          <p:spTgt spid="14340">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341"/>
                                        </p:tgtEl>
                                        <p:attrNameLst>
                                          <p:attrName>style.visibility</p:attrName>
                                        </p:attrNameLst>
                                      </p:cBhvr>
                                      <p:to>
                                        <p:strVal val="visible"/>
                                      </p:to>
                                    </p:set>
                                    <p:anim calcmode="lin" valueType="num">
                                      <p:cBhvr additive="base">
                                        <p:cTn id="33" dur="500" fill="hold"/>
                                        <p:tgtEl>
                                          <p:spTgt spid="14341"/>
                                        </p:tgtEl>
                                        <p:attrNameLst>
                                          <p:attrName>ppt_x</p:attrName>
                                        </p:attrNameLst>
                                      </p:cBhvr>
                                      <p:tavLst>
                                        <p:tav tm="0">
                                          <p:val>
                                            <p:strVal val="#ppt_x"/>
                                          </p:val>
                                        </p:tav>
                                        <p:tav tm="100000">
                                          <p:val>
                                            <p:strVal val="#ppt_x"/>
                                          </p:val>
                                        </p:tav>
                                      </p:tavLst>
                                    </p:anim>
                                    <p:anim calcmode="lin" valueType="num">
                                      <p:cBhvr additive="base">
                                        <p:cTn id="34"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4" presetClass="entr" presetSubtype="0" accel="100000" fill="hold" nodeType="clickEffect">
                                  <p:stCondLst>
                                    <p:cond delay="0"/>
                                  </p:stCondLst>
                                  <p:childTnLst>
                                    <p:set>
                                      <p:cBhvr>
                                        <p:cTn id="38" dur="1" fill="hold">
                                          <p:stCondLst>
                                            <p:cond delay="0"/>
                                          </p:stCondLst>
                                        </p:cTn>
                                        <p:tgtEl>
                                          <p:spTgt spid="14338"/>
                                        </p:tgtEl>
                                        <p:attrNameLst>
                                          <p:attrName>style.visibility</p:attrName>
                                        </p:attrNameLst>
                                      </p:cBhvr>
                                      <p:to>
                                        <p:strVal val="visible"/>
                                      </p:to>
                                    </p:set>
                                    <p:anim calcmode="lin" valueType="num">
                                      <p:cBhvr>
                                        <p:cTn id="39" dur="500" fill="hold"/>
                                        <p:tgtEl>
                                          <p:spTgt spid="14338"/>
                                        </p:tgtEl>
                                        <p:attrNameLst>
                                          <p:attrName>ppt_w</p:attrName>
                                        </p:attrNameLst>
                                      </p:cBhvr>
                                      <p:tavLst>
                                        <p:tav tm="0">
                                          <p:val>
                                            <p:strVal val="#ppt_w*0.05"/>
                                          </p:val>
                                        </p:tav>
                                        <p:tav tm="100000">
                                          <p:val>
                                            <p:strVal val="#ppt_w"/>
                                          </p:val>
                                        </p:tav>
                                      </p:tavLst>
                                    </p:anim>
                                    <p:anim calcmode="lin" valueType="num">
                                      <p:cBhvr>
                                        <p:cTn id="40" dur="500" fill="hold"/>
                                        <p:tgtEl>
                                          <p:spTgt spid="14338"/>
                                        </p:tgtEl>
                                        <p:attrNameLst>
                                          <p:attrName>ppt_h</p:attrName>
                                        </p:attrNameLst>
                                      </p:cBhvr>
                                      <p:tavLst>
                                        <p:tav tm="0">
                                          <p:val>
                                            <p:strVal val="#ppt_h"/>
                                          </p:val>
                                        </p:tav>
                                        <p:tav tm="100000">
                                          <p:val>
                                            <p:strVal val="#ppt_h"/>
                                          </p:val>
                                        </p:tav>
                                      </p:tavLst>
                                    </p:anim>
                                    <p:anim calcmode="lin" valueType="num">
                                      <p:cBhvr>
                                        <p:cTn id="41" dur="500" fill="hold"/>
                                        <p:tgtEl>
                                          <p:spTgt spid="14338"/>
                                        </p:tgtEl>
                                        <p:attrNameLst>
                                          <p:attrName>ppt_x</p:attrName>
                                        </p:attrNameLst>
                                      </p:cBhvr>
                                      <p:tavLst>
                                        <p:tav tm="0">
                                          <p:val>
                                            <p:strVal val="#ppt_x-.2"/>
                                          </p:val>
                                        </p:tav>
                                        <p:tav tm="100000">
                                          <p:val>
                                            <p:strVal val="#ppt_x"/>
                                          </p:val>
                                        </p:tav>
                                      </p:tavLst>
                                    </p:anim>
                                    <p:anim calcmode="lin" valueType="num">
                                      <p:cBhvr>
                                        <p:cTn id="42" dur="500" fill="hold"/>
                                        <p:tgtEl>
                                          <p:spTgt spid="14338"/>
                                        </p:tgtEl>
                                        <p:attrNameLst>
                                          <p:attrName>ppt_y</p:attrName>
                                        </p:attrNameLst>
                                      </p:cBhvr>
                                      <p:tavLst>
                                        <p:tav tm="0">
                                          <p:val>
                                            <p:strVal val="#ppt_y"/>
                                          </p:val>
                                        </p:tav>
                                        <p:tav tm="100000">
                                          <p:val>
                                            <p:strVal val="#ppt_y"/>
                                          </p:val>
                                        </p:tav>
                                      </p:tavLst>
                                    </p:anim>
                                    <p:animEffect transition="in" filter="fade">
                                      <p:cBhvr>
                                        <p:cTn id="43"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457200" y="0"/>
            <a:ext cx="8686800" cy="6858000"/>
          </a:xfrm>
        </p:spPr>
        <p:txBody>
          <a:bodyPr/>
          <a:lstStyle/>
          <a:p>
            <a:pPr eaLnBrk="1" hangingPunct="1">
              <a:lnSpc>
                <a:spcPct val="90000"/>
              </a:lnSpc>
              <a:defRPr/>
            </a:pPr>
            <a:endParaRPr lang="en-US" smtClean="0"/>
          </a:p>
          <a:p>
            <a:pPr eaLnBrk="1" hangingPunct="1">
              <a:lnSpc>
                <a:spcPct val="90000"/>
              </a:lnSpc>
              <a:defRPr/>
            </a:pPr>
            <a:r>
              <a:rPr lang="en-US" smtClean="0"/>
              <a:t>The reddish-orange ladybug has distinctive 			black spots on each wing cover. It 			helps farmers by controlling insect 			pests.</a:t>
            </a:r>
          </a:p>
          <a:p>
            <a:pPr eaLnBrk="1" hangingPunct="1">
              <a:lnSpc>
                <a:spcPct val="90000"/>
              </a:lnSpc>
              <a:defRPr/>
            </a:pPr>
            <a:endParaRPr lang="en-US" smtClean="0"/>
          </a:p>
          <a:p>
            <a:pPr eaLnBrk="1" hangingPunct="1">
              <a:lnSpc>
                <a:spcPct val="90000"/>
              </a:lnSpc>
              <a:spcBef>
                <a:spcPct val="0"/>
              </a:spcBef>
              <a:buFont typeface="Wingdings" pitchFamily="2" charset="2"/>
              <a:buNone/>
              <a:defRPr/>
            </a:pPr>
            <a:endParaRPr lang="en-US" smtClean="0"/>
          </a:p>
          <a:p>
            <a:pPr eaLnBrk="1" hangingPunct="1">
              <a:lnSpc>
                <a:spcPct val="90000"/>
              </a:lnSpc>
              <a:spcBef>
                <a:spcPct val="0"/>
              </a:spcBef>
              <a:buFont typeface="Wingdings" pitchFamily="2" charset="2"/>
              <a:buNone/>
              <a:defRPr/>
            </a:pPr>
            <a:endParaRPr lang="en-US" smtClean="0"/>
          </a:p>
          <a:p>
            <a:pPr eaLnBrk="1" hangingPunct="1">
              <a:lnSpc>
                <a:spcPct val="90000"/>
              </a:lnSpc>
              <a:spcBef>
                <a:spcPct val="0"/>
              </a:spcBef>
              <a:buFont typeface="Wingdings" pitchFamily="2" charset="2"/>
              <a:buNone/>
              <a:defRPr/>
            </a:pPr>
            <a:endParaRPr lang="en-US" smtClean="0"/>
          </a:p>
          <a:p>
            <a:pPr eaLnBrk="1" hangingPunct="1">
              <a:lnSpc>
                <a:spcPct val="90000"/>
              </a:lnSpc>
              <a:spcBef>
                <a:spcPct val="0"/>
              </a:spcBef>
              <a:buFont typeface="Wingdings" pitchFamily="2" charset="2"/>
              <a:buNone/>
              <a:defRPr/>
            </a:pPr>
            <a:r>
              <a:rPr lang="en-US" smtClean="0"/>
              <a:t>The firefly gives a luminescent light easily  		     	seen on summer evenings. The light 		is  a natural form of incandescent 			light which man has never 				completely duplicated.</a:t>
            </a:r>
          </a:p>
          <a:p>
            <a:pPr eaLnBrk="1" hangingPunct="1">
              <a:lnSpc>
                <a:spcPct val="90000"/>
              </a:lnSpc>
              <a:defRPr/>
            </a:pPr>
            <a:endParaRPr lang="en-US" smtClean="0"/>
          </a:p>
        </p:txBody>
      </p:sp>
      <p:pic>
        <p:nvPicPr>
          <p:cNvPr id="15363" name="Picture 3" descr="A picture of a Firefly"/>
          <p:cNvPicPr>
            <a:picLocks noChangeAspect="1" noChangeArrowheads="1"/>
          </p:cNvPicPr>
          <p:nvPr/>
        </p:nvPicPr>
        <p:blipFill>
          <a:blip r:embed="rId3"/>
          <a:srcRect/>
          <a:stretch>
            <a:fillRect/>
          </a:stretch>
        </p:blipFill>
        <p:spPr bwMode="auto">
          <a:xfrm>
            <a:off x="0" y="4648200"/>
            <a:ext cx="2057400" cy="1828800"/>
          </a:xfrm>
          <a:prstGeom prst="rect">
            <a:avLst/>
          </a:prstGeom>
          <a:noFill/>
          <a:ln w="9525">
            <a:noFill/>
            <a:miter lim="800000"/>
            <a:headEnd/>
            <a:tailEnd/>
          </a:ln>
        </p:spPr>
      </p:pic>
      <p:pic>
        <p:nvPicPr>
          <p:cNvPr id="15364" name="Picture 4" descr="Lady Bug"/>
          <p:cNvPicPr>
            <a:picLocks noChangeAspect="1" noChangeArrowheads="1"/>
          </p:cNvPicPr>
          <p:nvPr/>
        </p:nvPicPr>
        <p:blipFill>
          <a:blip r:embed="rId4"/>
          <a:srcRect/>
          <a:stretch>
            <a:fillRect/>
          </a:stretch>
        </p:blipFill>
        <p:spPr bwMode="auto">
          <a:xfrm>
            <a:off x="228600" y="1143000"/>
            <a:ext cx="1925638" cy="1933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wipe(down)">
                                      <p:cBhvr>
                                        <p:cTn id="7" dur="580">
                                          <p:stCondLst>
                                            <p:cond delay="0"/>
                                          </p:stCondLst>
                                        </p:cTn>
                                        <p:tgtEl>
                                          <p:spTgt spid="15364"/>
                                        </p:tgtEl>
                                      </p:cBhvr>
                                    </p:animEffect>
                                    <p:anim calcmode="lin" valueType="num">
                                      <p:cBhvr>
                                        <p:cTn id="8" dur="1822" tmFilter="0,0; 0.14,0.36; 0.43,0.73; 0.71,0.91; 1.0,1.0">
                                          <p:stCondLst>
                                            <p:cond delay="0"/>
                                          </p:stCondLst>
                                        </p:cTn>
                                        <p:tgtEl>
                                          <p:spTgt spid="1536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36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36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36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364"/>
                                        </p:tgtEl>
                                        <p:attrNameLst>
                                          <p:attrName>ppt_y</p:attrName>
                                        </p:attrNameLst>
                                      </p:cBhvr>
                                      <p:tavLst>
                                        <p:tav tm="0" fmla="#ppt_y-sin(pi*$)/81">
                                          <p:val>
                                            <p:fltVal val="0"/>
                                          </p:val>
                                        </p:tav>
                                        <p:tav tm="100000">
                                          <p:val>
                                            <p:fltVal val="1"/>
                                          </p:val>
                                        </p:tav>
                                      </p:tavLst>
                                    </p:anim>
                                    <p:animScale>
                                      <p:cBhvr>
                                        <p:cTn id="13" dur="26">
                                          <p:stCondLst>
                                            <p:cond delay="650"/>
                                          </p:stCondLst>
                                        </p:cTn>
                                        <p:tgtEl>
                                          <p:spTgt spid="15364"/>
                                        </p:tgtEl>
                                      </p:cBhvr>
                                      <p:to x="100000" y="60000"/>
                                    </p:animScale>
                                    <p:animScale>
                                      <p:cBhvr>
                                        <p:cTn id="14" dur="166" decel="50000">
                                          <p:stCondLst>
                                            <p:cond delay="676"/>
                                          </p:stCondLst>
                                        </p:cTn>
                                        <p:tgtEl>
                                          <p:spTgt spid="15364"/>
                                        </p:tgtEl>
                                      </p:cBhvr>
                                      <p:to x="100000" y="100000"/>
                                    </p:animScale>
                                    <p:animScale>
                                      <p:cBhvr>
                                        <p:cTn id="15" dur="26">
                                          <p:stCondLst>
                                            <p:cond delay="1312"/>
                                          </p:stCondLst>
                                        </p:cTn>
                                        <p:tgtEl>
                                          <p:spTgt spid="15364"/>
                                        </p:tgtEl>
                                      </p:cBhvr>
                                      <p:to x="100000" y="80000"/>
                                    </p:animScale>
                                    <p:animScale>
                                      <p:cBhvr>
                                        <p:cTn id="16" dur="166" decel="50000">
                                          <p:stCondLst>
                                            <p:cond delay="1338"/>
                                          </p:stCondLst>
                                        </p:cTn>
                                        <p:tgtEl>
                                          <p:spTgt spid="15364"/>
                                        </p:tgtEl>
                                      </p:cBhvr>
                                      <p:to x="100000" y="100000"/>
                                    </p:animScale>
                                    <p:animScale>
                                      <p:cBhvr>
                                        <p:cTn id="17" dur="26">
                                          <p:stCondLst>
                                            <p:cond delay="1642"/>
                                          </p:stCondLst>
                                        </p:cTn>
                                        <p:tgtEl>
                                          <p:spTgt spid="15364"/>
                                        </p:tgtEl>
                                      </p:cBhvr>
                                      <p:to x="100000" y="90000"/>
                                    </p:animScale>
                                    <p:animScale>
                                      <p:cBhvr>
                                        <p:cTn id="18" dur="166" decel="50000">
                                          <p:stCondLst>
                                            <p:cond delay="1668"/>
                                          </p:stCondLst>
                                        </p:cTn>
                                        <p:tgtEl>
                                          <p:spTgt spid="15364"/>
                                        </p:tgtEl>
                                      </p:cBhvr>
                                      <p:to x="100000" y="100000"/>
                                    </p:animScale>
                                    <p:animScale>
                                      <p:cBhvr>
                                        <p:cTn id="19" dur="26">
                                          <p:stCondLst>
                                            <p:cond delay="1808"/>
                                          </p:stCondLst>
                                        </p:cTn>
                                        <p:tgtEl>
                                          <p:spTgt spid="15364"/>
                                        </p:tgtEl>
                                      </p:cBhvr>
                                      <p:to x="100000" y="95000"/>
                                    </p:animScale>
                                    <p:animScale>
                                      <p:cBhvr>
                                        <p:cTn id="20" dur="166" decel="50000">
                                          <p:stCondLst>
                                            <p:cond delay="1834"/>
                                          </p:stCondLst>
                                        </p:cTn>
                                        <p:tgtEl>
                                          <p:spTgt spid="15364"/>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15363"/>
                                        </p:tgtEl>
                                        <p:attrNameLst>
                                          <p:attrName>style.visibility</p:attrName>
                                        </p:attrNameLst>
                                      </p:cBhvr>
                                      <p:to>
                                        <p:strVal val="visible"/>
                                      </p:to>
                                    </p:set>
                                    <p:animEffect transition="in" filter="wipe(down)">
                                      <p:cBhvr>
                                        <p:cTn id="23" dur="580">
                                          <p:stCondLst>
                                            <p:cond delay="0"/>
                                          </p:stCondLst>
                                        </p:cTn>
                                        <p:tgtEl>
                                          <p:spTgt spid="15363"/>
                                        </p:tgtEl>
                                      </p:cBhvr>
                                    </p:animEffect>
                                    <p:anim calcmode="lin" valueType="num">
                                      <p:cBhvr>
                                        <p:cTn id="24" dur="1822" tmFilter="0,0; 0.14,0.36; 0.43,0.73; 0.71,0.91; 1.0,1.0">
                                          <p:stCondLst>
                                            <p:cond delay="0"/>
                                          </p:stCondLst>
                                        </p:cTn>
                                        <p:tgtEl>
                                          <p:spTgt spid="1536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536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536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536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5363"/>
                                        </p:tgtEl>
                                        <p:attrNameLst>
                                          <p:attrName>ppt_y</p:attrName>
                                        </p:attrNameLst>
                                      </p:cBhvr>
                                      <p:tavLst>
                                        <p:tav tm="0" fmla="#ppt_y-sin(pi*$)/81">
                                          <p:val>
                                            <p:fltVal val="0"/>
                                          </p:val>
                                        </p:tav>
                                        <p:tav tm="100000">
                                          <p:val>
                                            <p:fltVal val="1"/>
                                          </p:val>
                                        </p:tav>
                                      </p:tavLst>
                                    </p:anim>
                                    <p:animScale>
                                      <p:cBhvr>
                                        <p:cTn id="29" dur="26">
                                          <p:stCondLst>
                                            <p:cond delay="650"/>
                                          </p:stCondLst>
                                        </p:cTn>
                                        <p:tgtEl>
                                          <p:spTgt spid="15363"/>
                                        </p:tgtEl>
                                      </p:cBhvr>
                                      <p:to x="100000" y="60000"/>
                                    </p:animScale>
                                    <p:animScale>
                                      <p:cBhvr>
                                        <p:cTn id="30" dur="166" decel="50000">
                                          <p:stCondLst>
                                            <p:cond delay="676"/>
                                          </p:stCondLst>
                                        </p:cTn>
                                        <p:tgtEl>
                                          <p:spTgt spid="15363"/>
                                        </p:tgtEl>
                                      </p:cBhvr>
                                      <p:to x="100000" y="100000"/>
                                    </p:animScale>
                                    <p:animScale>
                                      <p:cBhvr>
                                        <p:cTn id="31" dur="26">
                                          <p:stCondLst>
                                            <p:cond delay="1312"/>
                                          </p:stCondLst>
                                        </p:cTn>
                                        <p:tgtEl>
                                          <p:spTgt spid="15363"/>
                                        </p:tgtEl>
                                      </p:cBhvr>
                                      <p:to x="100000" y="80000"/>
                                    </p:animScale>
                                    <p:animScale>
                                      <p:cBhvr>
                                        <p:cTn id="32" dur="166" decel="50000">
                                          <p:stCondLst>
                                            <p:cond delay="1338"/>
                                          </p:stCondLst>
                                        </p:cTn>
                                        <p:tgtEl>
                                          <p:spTgt spid="15363"/>
                                        </p:tgtEl>
                                      </p:cBhvr>
                                      <p:to x="100000" y="100000"/>
                                    </p:animScale>
                                    <p:animScale>
                                      <p:cBhvr>
                                        <p:cTn id="33" dur="26">
                                          <p:stCondLst>
                                            <p:cond delay="1642"/>
                                          </p:stCondLst>
                                        </p:cTn>
                                        <p:tgtEl>
                                          <p:spTgt spid="15363"/>
                                        </p:tgtEl>
                                      </p:cBhvr>
                                      <p:to x="100000" y="90000"/>
                                    </p:animScale>
                                    <p:animScale>
                                      <p:cBhvr>
                                        <p:cTn id="34" dur="166" decel="50000">
                                          <p:stCondLst>
                                            <p:cond delay="1668"/>
                                          </p:stCondLst>
                                        </p:cTn>
                                        <p:tgtEl>
                                          <p:spTgt spid="15363"/>
                                        </p:tgtEl>
                                      </p:cBhvr>
                                      <p:to x="100000" y="100000"/>
                                    </p:animScale>
                                    <p:animScale>
                                      <p:cBhvr>
                                        <p:cTn id="35" dur="26">
                                          <p:stCondLst>
                                            <p:cond delay="1808"/>
                                          </p:stCondLst>
                                        </p:cTn>
                                        <p:tgtEl>
                                          <p:spTgt spid="15363"/>
                                        </p:tgtEl>
                                      </p:cBhvr>
                                      <p:to x="100000" y="95000"/>
                                    </p:animScale>
                                    <p:animScale>
                                      <p:cBhvr>
                                        <p:cTn id="36" dur="166" decel="50000">
                                          <p:stCondLst>
                                            <p:cond delay="1834"/>
                                          </p:stCondLst>
                                        </p:cTn>
                                        <p:tgtEl>
                                          <p:spTgt spid="15363"/>
                                        </p:tgtEl>
                                      </p:cBhvr>
                                      <p:to x="100000" y="100000"/>
                                    </p:animScale>
                                  </p:childTnLst>
                                </p:cTn>
                              </p:par>
                            </p:childTnLst>
                          </p:cTn>
                        </p:par>
                        <p:par>
                          <p:cTn id="37" fill="hold">
                            <p:stCondLst>
                              <p:cond delay="2000"/>
                            </p:stCondLst>
                            <p:childTnLst>
                              <p:par>
                                <p:cTn id="38" presetID="30" presetClass="entr" presetSubtype="0" fill="hold" nodeType="afterEffect">
                                  <p:stCondLst>
                                    <p:cond delay="0"/>
                                  </p:stCondLst>
                                  <p:childTnLst>
                                    <p:set>
                                      <p:cBhvr>
                                        <p:cTn id="39" dur="1" fill="hold">
                                          <p:stCondLst>
                                            <p:cond delay="0"/>
                                          </p:stCondLst>
                                        </p:cTn>
                                        <p:tgtEl>
                                          <p:spTgt spid="15362">
                                            <p:txEl>
                                              <p:pRg st="1" end="1"/>
                                            </p:txEl>
                                          </p:spTgt>
                                        </p:tgtEl>
                                        <p:attrNameLst>
                                          <p:attrName>style.visibility</p:attrName>
                                        </p:attrNameLst>
                                      </p:cBhvr>
                                      <p:to>
                                        <p:strVal val="visible"/>
                                      </p:to>
                                    </p:set>
                                    <p:animEffect transition="in" filter="fade">
                                      <p:cBhvr>
                                        <p:cTn id="40" dur="800" decel="100000"/>
                                        <p:tgtEl>
                                          <p:spTgt spid="15362">
                                            <p:txEl>
                                              <p:pRg st="1" end="1"/>
                                            </p:txEl>
                                          </p:spTgt>
                                        </p:tgtEl>
                                      </p:cBhvr>
                                    </p:animEffect>
                                    <p:anim calcmode="lin" valueType="num">
                                      <p:cBhvr>
                                        <p:cTn id="41" dur="800" decel="100000" fill="hold"/>
                                        <p:tgtEl>
                                          <p:spTgt spid="15362">
                                            <p:txEl>
                                              <p:pRg st="1" end="1"/>
                                            </p:txEl>
                                          </p:spTgt>
                                        </p:tgtEl>
                                        <p:attrNameLst>
                                          <p:attrName>style.rotation</p:attrName>
                                        </p:attrNameLst>
                                      </p:cBhvr>
                                      <p:tavLst>
                                        <p:tav tm="0">
                                          <p:val>
                                            <p:fltVal val="-90"/>
                                          </p:val>
                                        </p:tav>
                                        <p:tav tm="100000">
                                          <p:val>
                                            <p:fltVal val="0"/>
                                          </p:val>
                                        </p:tav>
                                      </p:tavLst>
                                    </p:anim>
                                    <p:anim calcmode="lin" valueType="num">
                                      <p:cBhvr>
                                        <p:cTn id="42" dur="800" decel="100000" fill="hold"/>
                                        <p:tgtEl>
                                          <p:spTgt spid="15362">
                                            <p:txEl>
                                              <p:pRg st="1" end="1"/>
                                            </p:txEl>
                                          </p:spTgt>
                                        </p:tgtEl>
                                        <p:attrNameLst>
                                          <p:attrName>ppt_x</p:attrName>
                                        </p:attrNameLst>
                                      </p:cBhvr>
                                      <p:tavLst>
                                        <p:tav tm="0">
                                          <p:val>
                                            <p:strVal val="#ppt_x+0.4"/>
                                          </p:val>
                                        </p:tav>
                                        <p:tav tm="100000">
                                          <p:val>
                                            <p:strVal val="#ppt_x-0.05"/>
                                          </p:val>
                                        </p:tav>
                                      </p:tavLst>
                                    </p:anim>
                                    <p:anim calcmode="lin" valueType="num">
                                      <p:cBhvr>
                                        <p:cTn id="43" dur="800" decel="100000" fill="hold"/>
                                        <p:tgtEl>
                                          <p:spTgt spid="15362">
                                            <p:txEl>
                                              <p:pRg st="1" end="1"/>
                                            </p:txEl>
                                          </p:spTgt>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15362">
                                            <p:txEl>
                                              <p:pRg st="1" end="1"/>
                                            </p:txEl>
                                          </p:spTgt>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15362">
                                            <p:txEl>
                                              <p:pRg st="1" end="1"/>
                                            </p:txEl>
                                          </p:spTgt>
                                        </p:tgtEl>
                                        <p:attrNameLst>
                                          <p:attrName>ppt_y</p:attrName>
                                        </p:attrNameLst>
                                      </p:cBhvr>
                                      <p:tavLst>
                                        <p:tav tm="0">
                                          <p:val>
                                            <p:strVal val="#ppt_y+0.1"/>
                                          </p:val>
                                        </p:tav>
                                        <p:tav tm="100000">
                                          <p:val>
                                            <p:strVal val="#ppt_y"/>
                                          </p:val>
                                        </p:tav>
                                      </p:tavLst>
                                    </p:anim>
                                  </p:childTnLst>
                                </p:cTn>
                              </p:par>
                            </p:childTnLst>
                          </p:cTn>
                        </p:par>
                        <p:par>
                          <p:cTn id="46" fill="hold">
                            <p:stCondLst>
                              <p:cond delay="3000"/>
                            </p:stCondLst>
                            <p:childTnLst>
                              <p:par>
                                <p:cTn id="47" presetID="30" presetClass="entr" presetSubtype="0" fill="hold" nodeType="afterEffect">
                                  <p:stCondLst>
                                    <p:cond delay="0"/>
                                  </p:stCondLst>
                                  <p:childTnLst>
                                    <p:set>
                                      <p:cBhvr>
                                        <p:cTn id="48" dur="1" fill="hold">
                                          <p:stCondLst>
                                            <p:cond delay="0"/>
                                          </p:stCondLst>
                                        </p:cTn>
                                        <p:tgtEl>
                                          <p:spTgt spid="15362">
                                            <p:txEl>
                                              <p:pRg st="6" end="6"/>
                                            </p:txEl>
                                          </p:spTgt>
                                        </p:tgtEl>
                                        <p:attrNameLst>
                                          <p:attrName>style.visibility</p:attrName>
                                        </p:attrNameLst>
                                      </p:cBhvr>
                                      <p:to>
                                        <p:strVal val="visible"/>
                                      </p:to>
                                    </p:set>
                                    <p:animEffect transition="in" filter="fade">
                                      <p:cBhvr>
                                        <p:cTn id="49" dur="800" decel="100000"/>
                                        <p:tgtEl>
                                          <p:spTgt spid="15362">
                                            <p:txEl>
                                              <p:pRg st="6" end="6"/>
                                            </p:txEl>
                                          </p:spTgt>
                                        </p:tgtEl>
                                      </p:cBhvr>
                                    </p:animEffect>
                                    <p:anim calcmode="lin" valueType="num">
                                      <p:cBhvr>
                                        <p:cTn id="50" dur="800" decel="100000" fill="hold"/>
                                        <p:tgtEl>
                                          <p:spTgt spid="15362">
                                            <p:txEl>
                                              <p:pRg st="6" end="6"/>
                                            </p:txEl>
                                          </p:spTgt>
                                        </p:tgtEl>
                                        <p:attrNameLst>
                                          <p:attrName>style.rotation</p:attrName>
                                        </p:attrNameLst>
                                      </p:cBhvr>
                                      <p:tavLst>
                                        <p:tav tm="0">
                                          <p:val>
                                            <p:fltVal val="-90"/>
                                          </p:val>
                                        </p:tav>
                                        <p:tav tm="100000">
                                          <p:val>
                                            <p:fltVal val="0"/>
                                          </p:val>
                                        </p:tav>
                                      </p:tavLst>
                                    </p:anim>
                                    <p:anim calcmode="lin" valueType="num">
                                      <p:cBhvr>
                                        <p:cTn id="51" dur="800" decel="100000" fill="hold"/>
                                        <p:tgtEl>
                                          <p:spTgt spid="15362">
                                            <p:txEl>
                                              <p:pRg st="6" end="6"/>
                                            </p:txEl>
                                          </p:spTgt>
                                        </p:tgtEl>
                                        <p:attrNameLst>
                                          <p:attrName>ppt_x</p:attrName>
                                        </p:attrNameLst>
                                      </p:cBhvr>
                                      <p:tavLst>
                                        <p:tav tm="0">
                                          <p:val>
                                            <p:strVal val="#ppt_x+0.4"/>
                                          </p:val>
                                        </p:tav>
                                        <p:tav tm="100000">
                                          <p:val>
                                            <p:strVal val="#ppt_x-0.05"/>
                                          </p:val>
                                        </p:tav>
                                      </p:tavLst>
                                    </p:anim>
                                    <p:anim calcmode="lin" valueType="num">
                                      <p:cBhvr>
                                        <p:cTn id="52" dur="800" decel="100000" fill="hold"/>
                                        <p:tgtEl>
                                          <p:spTgt spid="15362">
                                            <p:txEl>
                                              <p:pRg st="6" end="6"/>
                                            </p:txEl>
                                          </p:spTgt>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15362">
                                            <p:txEl>
                                              <p:pRg st="6" end="6"/>
                                            </p:txEl>
                                          </p:spTgt>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15362">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0"/>
            <a:ext cx="8229600" cy="1143000"/>
          </a:xfrm>
        </p:spPr>
        <p:txBody>
          <a:bodyPr/>
          <a:lstStyle/>
          <a:p>
            <a:pPr eaLnBrk="1" hangingPunct="1">
              <a:defRPr/>
            </a:pPr>
            <a:r>
              <a:rPr lang="en-US" smtClean="0"/>
              <a:t>The State Songs</a:t>
            </a:r>
          </a:p>
        </p:txBody>
      </p:sp>
      <p:sp>
        <p:nvSpPr>
          <p:cNvPr id="16387" name="Rectangle 3"/>
          <p:cNvSpPr>
            <a:spLocks noGrp="1" noChangeArrowheads="1"/>
          </p:cNvSpPr>
          <p:nvPr>
            <p:ph type="body" idx="1"/>
          </p:nvPr>
        </p:nvSpPr>
        <p:spPr>
          <a:xfrm>
            <a:off x="381000" y="914400"/>
            <a:ext cx="8763000" cy="5943600"/>
          </a:xfrm>
        </p:spPr>
        <p:txBody>
          <a:bodyPr/>
          <a:lstStyle/>
          <a:p>
            <a:pPr eaLnBrk="1" hangingPunct="1">
              <a:defRPr/>
            </a:pPr>
            <a:endParaRPr lang="en-US" dirty="0" smtClean="0"/>
          </a:p>
          <a:p>
            <a:pPr eaLnBrk="1" hangingPunct="1">
              <a:defRPr/>
            </a:pPr>
            <a:r>
              <a:rPr lang="en-US" dirty="0" smtClean="0">
                <a:latin typeface="Arial" pitchFamily="34" charset="0"/>
                <a:cs typeface="Arial" pitchFamily="34" charset="0"/>
              </a:rPr>
              <a:t>Music is such an integral part of Tennessee's heritage that there are not one, but five official state songs: </a:t>
            </a:r>
          </a:p>
          <a:p>
            <a:pPr eaLnBrk="1" hangingPunct="1">
              <a:defRPr/>
            </a:pPr>
            <a:r>
              <a:rPr lang="en-US" dirty="0" smtClean="0">
                <a:solidFill>
                  <a:schemeClr val="folHlink"/>
                </a:solidFill>
              </a:rPr>
              <a:t>My Homeland, Tennessee ...</a:t>
            </a:r>
            <a:r>
              <a:rPr lang="en-US" dirty="0" smtClean="0"/>
              <a:t> </a:t>
            </a:r>
          </a:p>
          <a:p>
            <a:pPr eaLnBrk="1" hangingPunct="1">
              <a:defRPr/>
            </a:pPr>
            <a:r>
              <a:rPr lang="en-US" dirty="0" smtClean="0">
                <a:solidFill>
                  <a:srgbClr val="9900CC"/>
                </a:solidFill>
              </a:rPr>
              <a:t>When It's Iris Time in Tennessee ...</a:t>
            </a:r>
            <a:r>
              <a:rPr lang="en-US" dirty="0" smtClean="0"/>
              <a:t> </a:t>
            </a:r>
          </a:p>
          <a:p>
            <a:pPr eaLnBrk="1" hangingPunct="1">
              <a:defRPr/>
            </a:pPr>
            <a:r>
              <a:rPr lang="en-US" dirty="0" smtClean="0">
                <a:solidFill>
                  <a:srgbClr val="FF0000"/>
                </a:solidFill>
              </a:rPr>
              <a:t>My Tennessee ...</a:t>
            </a:r>
            <a:r>
              <a:rPr lang="en-US" dirty="0" smtClean="0"/>
              <a:t> </a:t>
            </a:r>
          </a:p>
          <a:p>
            <a:pPr eaLnBrk="1" hangingPunct="1">
              <a:defRPr/>
            </a:pPr>
            <a:r>
              <a:rPr lang="en-US" dirty="0" smtClean="0">
                <a:solidFill>
                  <a:schemeClr val="accent1"/>
                </a:solidFill>
              </a:rPr>
              <a:t>Tennessee Waltz ... </a:t>
            </a:r>
          </a:p>
          <a:p>
            <a:pPr eaLnBrk="1" hangingPunct="1">
              <a:defRPr/>
            </a:pPr>
            <a:r>
              <a:rPr lang="en-US" dirty="0" smtClean="0">
                <a:solidFill>
                  <a:srgbClr val="FF6600"/>
                </a:solidFill>
              </a:rPr>
              <a:t>and Rocky Top.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6386"/>
                                        </p:tgtEl>
                                        <p:attrNameLst>
                                          <p:attrName>style.visibility</p:attrName>
                                        </p:attrNameLst>
                                      </p:cBhvr>
                                      <p:to>
                                        <p:strVal val="visible"/>
                                      </p:to>
                                    </p:set>
                                    <p:anim calcmode="discrete" valueType="clr">
                                      <p:cBhvr override="childStyle">
                                        <p:cTn id="7" dur="80"/>
                                        <p:tgtEl>
                                          <p:spTgt spid="1638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6386"/>
                                        </p:tgtEl>
                                        <p:attrNameLst>
                                          <p:attrName>fillcolor</p:attrName>
                                        </p:attrNameLst>
                                      </p:cBhvr>
                                      <p:tavLst>
                                        <p:tav tm="0">
                                          <p:val>
                                            <p:clrVal>
                                              <a:schemeClr val="accent2"/>
                                            </p:clrVal>
                                          </p:val>
                                        </p:tav>
                                        <p:tav tm="50000">
                                          <p:val>
                                            <p:clrVal>
                                              <a:schemeClr val="hlink"/>
                                            </p:clrVal>
                                          </p:val>
                                        </p:tav>
                                      </p:tavLst>
                                    </p:anim>
                                    <p:set>
                                      <p:cBhvr>
                                        <p:cTn id="9" dur="80"/>
                                        <p:tgtEl>
                                          <p:spTgt spid="1638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6387">
                                            <p:txEl>
                                              <p:pRg st="1" end="1"/>
                                            </p:txEl>
                                          </p:spTgt>
                                        </p:tgtEl>
                                        <p:attrNameLst>
                                          <p:attrName>style.visibility</p:attrName>
                                        </p:attrNameLst>
                                      </p:cBhvr>
                                      <p:to>
                                        <p:strVal val="visible"/>
                                      </p:to>
                                    </p:set>
                                    <p:animScale>
                                      <p:cBhvr>
                                        <p:cTn id="14" dur="1000" decel="50000" fill="hold">
                                          <p:stCondLst>
                                            <p:cond delay="0"/>
                                          </p:stCondLst>
                                        </p:cTn>
                                        <p:tgtEl>
                                          <p:spTgt spid="1638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6387">
                                            <p:txEl>
                                              <p:pRg st="1" end="1"/>
                                            </p:txEl>
                                          </p:spTgt>
                                        </p:tgtEl>
                                        <p:attrNameLst>
                                          <p:attrName>ppt_x</p:attrName>
                                          <p:attrName>ppt_y</p:attrName>
                                        </p:attrNameLst>
                                      </p:cBhvr>
                                    </p:animMotion>
                                    <p:animEffect transition="in" filter="fade">
                                      <p:cBhvr>
                                        <p:cTn id="16" dur="1000"/>
                                        <p:tgtEl>
                                          <p:spTgt spid="1638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387">
                                            <p:txEl>
                                              <p:pRg st="2" end="2"/>
                                            </p:txEl>
                                          </p:spTgt>
                                        </p:tgtEl>
                                        <p:attrNameLst>
                                          <p:attrName>style.visibility</p:attrName>
                                        </p:attrNameLst>
                                      </p:cBhvr>
                                      <p:to>
                                        <p:strVal val="visible"/>
                                      </p:to>
                                    </p:set>
                                    <p:anim calcmode="lin" valueType="num">
                                      <p:cBhvr additive="base">
                                        <p:cTn id="21"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6387">
                                            <p:txEl>
                                              <p:pRg st="3" end="3"/>
                                            </p:txEl>
                                          </p:spTgt>
                                        </p:tgtEl>
                                        <p:attrNameLst>
                                          <p:attrName>style.visibility</p:attrName>
                                        </p:attrNameLst>
                                      </p:cBhvr>
                                      <p:to>
                                        <p:strVal val="visible"/>
                                      </p:to>
                                    </p:set>
                                    <p:anim calcmode="lin" valueType="num">
                                      <p:cBhvr additive="base">
                                        <p:cTn id="27" dur="500" fill="hold"/>
                                        <p:tgtEl>
                                          <p:spTgt spid="16387">
                                            <p:txEl>
                                              <p:pRg st="3" end="3"/>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9" fill="hold" nodeType="clickEffect">
                                  <p:stCondLst>
                                    <p:cond delay="0"/>
                                  </p:stCondLst>
                                  <p:childTnLst>
                                    <p:set>
                                      <p:cBhvr>
                                        <p:cTn id="32" dur="1" fill="hold">
                                          <p:stCondLst>
                                            <p:cond delay="0"/>
                                          </p:stCondLst>
                                        </p:cTn>
                                        <p:tgtEl>
                                          <p:spTgt spid="16387">
                                            <p:txEl>
                                              <p:pRg st="4" end="4"/>
                                            </p:txEl>
                                          </p:spTgt>
                                        </p:tgtEl>
                                        <p:attrNameLst>
                                          <p:attrName>style.visibility</p:attrName>
                                        </p:attrNameLst>
                                      </p:cBhvr>
                                      <p:to>
                                        <p:strVal val="visible"/>
                                      </p:to>
                                    </p:set>
                                    <p:anim calcmode="lin" valueType="num">
                                      <p:cBhvr additive="base">
                                        <p:cTn id="33" dur="500" fill="hold"/>
                                        <p:tgtEl>
                                          <p:spTgt spid="16387">
                                            <p:txEl>
                                              <p:pRg st="4" end="4"/>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38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nodeType="clickEffect">
                                  <p:stCondLst>
                                    <p:cond delay="0"/>
                                  </p:stCondLst>
                                  <p:childTnLst>
                                    <p:set>
                                      <p:cBhvr>
                                        <p:cTn id="38" dur="1" fill="hold">
                                          <p:stCondLst>
                                            <p:cond delay="0"/>
                                          </p:stCondLst>
                                        </p:cTn>
                                        <p:tgtEl>
                                          <p:spTgt spid="16387">
                                            <p:txEl>
                                              <p:pRg st="5" end="5"/>
                                            </p:txEl>
                                          </p:spTgt>
                                        </p:tgtEl>
                                        <p:attrNameLst>
                                          <p:attrName>style.visibility</p:attrName>
                                        </p:attrNameLst>
                                      </p:cBhvr>
                                      <p:to>
                                        <p:strVal val="visible"/>
                                      </p:to>
                                    </p:set>
                                    <p:anim calcmode="lin" valueType="num">
                                      <p:cBhvr additive="base">
                                        <p:cTn id="39" dur="500" fill="hold"/>
                                        <p:tgtEl>
                                          <p:spTgt spid="16387">
                                            <p:txEl>
                                              <p:pRg st="5" end="5"/>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638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16387">
                                            <p:txEl>
                                              <p:pRg st="6" end="6"/>
                                            </p:txEl>
                                          </p:spTgt>
                                        </p:tgtEl>
                                        <p:attrNameLst>
                                          <p:attrName>style.visibility</p:attrName>
                                        </p:attrNameLst>
                                      </p:cBhvr>
                                      <p:to>
                                        <p:strVal val="visible"/>
                                      </p:to>
                                    </p:set>
                                    <p:anim calcmode="lin" valueType="num">
                                      <p:cBhvr additive="base">
                                        <p:cTn id="45" dur="500" fill="hold"/>
                                        <p:tgtEl>
                                          <p:spTgt spid="16387">
                                            <p:txEl>
                                              <p:pRg st="6" end="6"/>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63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029200" y="0"/>
            <a:ext cx="4114800" cy="6858000"/>
          </a:xfrm>
        </p:spPr>
        <p:txBody>
          <a:bodyPr/>
          <a:lstStyle/>
          <a:p>
            <a:pPr eaLnBrk="1" hangingPunct="1">
              <a:defRPr/>
            </a:pPr>
            <a:r>
              <a:rPr lang="en-US" sz="4000" smtClean="0"/>
              <a:t>The passion flower (genus </a:t>
            </a:r>
            <a:r>
              <a:rPr lang="en-US" sz="4000" i="1" smtClean="0"/>
              <a:t>Passiflora</a:t>
            </a:r>
            <a:r>
              <a:rPr lang="en-US" sz="4000" smtClean="0"/>
              <a:t>) was declared the state wildflower in 1973.</a:t>
            </a:r>
            <a:br>
              <a:rPr lang="en-US" sz="4000" smtClean="0"/>
            </a:br>
            <a:endParaRPr lang="en-US" sz="4000" smtClean="0"/>
          </a:p>
        </p:txBody>
      </p:sp>
      <p:pic>
        <p:nvPicPr>
          <p:cNvPr id="17411" name="Picture 3" descr="Passion Flower"/>
          <p:cNvPicPr>
            <a:picLocks noChangeAspect="1" noChangeArrowheads="1"/>
          </p:cNvPicPr>
          <p:nvPr/>
        </p:nvPicPr>
        <p:blipFill>
          <a:blip r:embed="rId3"/>
          <a:srcRect/>
          <a:stretch>
            <a:fillRect/>
          </a:stretch>
        </p:blipFill>
        <p:spPr bwMode="auto">
          <a:xfrm>
            <a:off x="0" y="838200"/>
            <a:ext cx="4864100" cy="6019800"/>
          </a:xfrm>
          <a:prstGeom prst="rect">
            <a:avLst/>
          </a:prstGeom>
          <a:noFill/>
          <a:ln w="9525">
            <a:noFill/>
            <a:miter lim="800000"/>
            <a:headEnd/>
            <a:tailEnd/>
          </a:ln>
        </p:spPr>
      </p:pic>
      <p:sp>
        <p:nvSpPr>
          <p:cNvPr id="17412" name="Rectangle 4"/>
          <p:cNvSpPr>
            <a:spLocks noChangeArrowheads="1"/>
          </p:cNvSpPr>
          <p:nvPr/>
        </p:nvSpPr>
        <p:spPr bwMode="auto">
          <a:xfrm>
            <a:off x="0" y="114300"/>
            <a:ext cx="4916488" cy="708025"/>
          </a:xfrm>
          <a:prstGeom prst="rect">
            <a:avLst/>
          </a:prstGeom>
          <a:noFill/>
          <a:ln w="9525">
            <a:noFill/>
            <a:miter lim="800000"/>
            <a:headEnd/>
            <a:tailEnd/>
          </a:ln>
          <a:effectLst/>
        </p:spPr>
        <p:txBody>
          <a:bodyPr wrap="none">
            <a:spAutoFit/>
          </a:bodyPr>
          <a:lstStyle/>
          <a:p>
            <a:pPr>
              <a:defRPr/>
            </a:pPr>
            <a:r>
              <a:rPr lang="en-US" sz="4000" dirty="0">
                <a:solidFill>
                  <a:schemeClr val="tx2"/>
                </a:solidFill>
                <a:effectLst>
                  <a:outerShdw blurRad="38100" dist="38100" dir="2700000" algn="tl">
                    <a:srgbClr val="000000"/>
                  </a:outerShdw>
                </a:effectLst>
                <a:latin typeface="Arial" pitchFamily="34" charset="0"/>
                <a:cs typeface="Arial" pitchFamily="34" charset="0"/>
              </a:rPr>
              <a:t>The State Wildflower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Scale>
                                      <p:cBhvr>
                                        <p:cTn id="7" dur="1000" decel="50000" fill="hold">
                                          <p:stCondLst>
                                            <p:cond delay="0"/>
                                          </p:stCondLst>
                                        </p:cTn>
                                        <p:tgtEl>
                                          <p:spTgt spid="174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7412"/>
                                        </p:tgtEl>
                                        <p:attrNameLst>
                                          <p:attrName>ppt_x</p:attrName>
                                          <p:attrName>ppt_y</p:attrName>
                                        </p:attrNameLst>
                                      </p:cBhvr>
                                    </p:animMotion>
                                    <p:animEffect transition="in" filter="fade">
                                      <p:cBhvr>
                                        <p:cTn id="9" dur="1000"/>
                                        <p:tgtEl>
                                          <p:spTgt spid="17412"/>
                                        </p:tgtEl>
                                      </p:cBhvr>
                                    </p:animEffect>
                                  </p:childTnLst>
                                </p:cTn>
                              </p:par>
                            </p:childTnLst>
                          </p:cTn>
                        </p:par>
                        <p:par>
                          <p:cTn id="10" fill="hold">
                            <p:stCondLst>
                              <p:cond delay="1000"/>
                            </p:stCondLst>
                            <p:childTnLst>
                              <p:par>
                                <p:cTn id="11" presetID="54" presetClass="entr" presetSubtype="0" accel="100000" fill="hold" nodeType="afterEffect">
                                  <p:stCondLst>
                                    <p:cond delay="0"/>
                                  </p:stCondLst>
                                  <p:childTnLst>
                                    <p:set>
                                      <p:cBhvr>
                                        <p:cTn id="12" dur="1" fill="hold">
                                          <p:stCondLst>
                                            <p:cond delay="0"/>
                                          </p:stCondLst>
                                        </p:cTn>
                                        <p:tgtEl>
                                          <p:spTgt spid="17411"/>
                                        </p:tgtEl>
                                        <p:attrNameLst>
                                          <p:attrName>style.visibility</p:attrName>
                                        </p:attrNameLst>
                                      </p:cBhvr>
                                      <p:to>
                                        <p:strVal val="visible"/>
                                      </p:to>
                                    </p:set>
                                    <p:anim calcmode="lin" valueType="num">
                                      <p:cBhvr>
                                        <p:cTn id="13" dur="500" fill="hold"/>
                                        <p:tgtEl>
                                          <p:spTgt spid="17411"/>
                                        </p:tgtEl>
                                        <p:attrNameLst>
                                          <p:attrName>ppt_w</p:attrName>
                                        </p:attrNameLst>
                                      </p:cBhvr>
                                      <p:tavLst>
                                        <p:tav tm="0">
                                          <p:val>
                                            <p:strVal val="#ppt_w*0.05"/>
                                          </p:val>
                                        </p:tav>
                                        <p:tav tm="100000">
                                          <p:val>
                                            <p:strVal val="#ppt_w"/>
                                          </p:val>
                                        </p:tav>
                                      </p:tavLst>
                                    </p:anim>
                                    <p:anim calcmode="lin" valueType="num">
                                      <p:cBhvr>
                                        <p:cTn id="14" dur="500" fill="hold"/>
                                        <p:tgtEl>
                                          <p:spTgt spid="17411"/>
                                        </p:tgtEl>
                                        <p:attrNameLst>
                                          <p:attrName>ppt_h</p:attrName>
                                        </p:attrNameLst>
                                      </p:cBhvr>
                                      <p:tavLst>
                                        <p:tav tm="0">
                                          <p:val>
                                            <p:strVal val="#ppt_h"/>
                                          </p:val>
                                        </p:tav>
                                        <p:tav tm="100000">
                                          <p:val>
                                            <p:strVal val="#ppt_h"/>
                                          </p:val>
                                        </p:tav>
                                      </p:tavLst>
                                    </p:anim>
                                    <p:anim calcmode="lin" valueType="num">
                                      <p:cBhvr>
                                        <p:cTn id="15" dur="500" fill="hold"/>
                                        <p:tgtEl>
                                          <p:spTgt spid="17411"/>
                                        </p:tgtEl>
                                        <p:attrNameLst>
                                          <p:attrName>ppt_x</p:attrName>
                                        </p:attrNameLst>
                                      </p:cBhvr>
                                      <p:tavLst>
                                        <p:tav tm="0">
                                          <p:val>
                                            <p:strVal val="#ppt_x-.2"/>
                                          </p:val>
                                        </p:tav>
                                        <p:tav tm="100000">
                                          <p:val>
                                            <p:strVal val="#ppt_x"/>
                                          </p:val>
                                        </p:tav>
                                      </p:tavLst>
                                    </p:anim>
                                    <p:anim calcmode="lin" valueType="num">
                                      <p:cBhvr>
                                        <p:cTn id="16" dur="500" fill="hold"/>
                                        <p:tgtEl>
                                          <p:spTgt spid="17411"/>
                                        </p:tgtEl>
                                        <p:attrNameLst>
                                          <p:attrName>ppt_y</p:attrName>
                                        </p:attrNameLst>
                                      </p:cBhvr>
                                      <p:tavLst>
                                        <p:tav tm="0">
                                          <p:val>
                                            <p:strVal val="#ppt_y"/>
                                          </p:val>
                                        </p:tav>
                                        <p:tav tm="100000">
                                          <p:val>
                                            <p:strVal val="#ppt_y"/>
                                          </p:val>
                                        </p:tav>
                                      </p:tavLst>
                                    </p:anim>
                                    <p:animEffect transition="in" filter="fade">
                                      <p:cBhvr>
                                        <p:cTn id="17" dur="500"/>
                                        <p:tgtEl>
                                          <p:spTgt spid="17411"/>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grpId="0" nodeType="clickEffect">
                                  <p:stCondLst>
                                    <p:cond delay="0"/>
                                  </p:stCondLst>
                                  <p:iterate type="lt">
                                    <p:tmPct val="10000"/>
                                  </p:iterate>
                                  <p:childTnLst>
                                    <p:set>
                                      <p:cBhvr>
                                        <p:cTn id="21" dur="1" fill="hold">
                                          <p:stCondLst>
                                            <p:cond delay="0"/>
                                          </p:stCondLst>
                                        </p:cTn>
                                        <p:tgtEl>
                                          <p:spTgt spid="17410"/>
                                        </p:tgtEl>
                                        <p:attrNameLst>
                                          <p:attrName>style.visibility</p:attrName>
                                        </p:attrNameLst>
                                      </p:cBhvr>
                                      <p:to>
                                        <p:strVal val="visible"/>
                                      </p:to>
                                    </p:set>
                                    <p:animEffect transition="in" filter="fade">
                                      <p:cBhvr>
                                        <p:cTn id="22" dur="1000"/>
                                        <p:tgtEl>
                                          <p:spTgt spid="17410"/>
                                        </p:tgtEl>
                                      </p:cBhvr>
                                    </p:animEffect>
                                    <p:anim calcmode="lin" valueType="num">
                                      <p:cBhvr>
                                        <p:cTn id="23" dur="1000" fill="hold"/>
                                        <p:tgtEl>
                                          <p:spTgt spid="17410"/>
                                        </p:tgtEl>
                                        <p:attrNameLst>
                                          <p:attrName>ppt_w</p:attrName>
                                        </p:attrNameLst>
                                      </p:cBhvr>
                                      <p:tavLst>
                                        <p:tav tm="0" fmla="#ppt_w*sin(2.5*pi*$)">
                                          <p:val>
                                            <p:fltVal val="0"/>
                                          </p:val>
                                        </p:tav>
                                        <p:tav tm="100000">
                                          <p:val>
                                            <p:fltVal val="1"/>
                                          </p:val>
                                        </p:tav>
                                      </p:tavLst>
                                    </p:anim>
                                    <p:anim calcmode="lin" valueType="num">
                                      <p:cBhvr>
                                        <p:cTn id="24" dur="1000" fill="hold"/>
                                        <p:tgtEl>
                                          <p:spTgt spid="174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04800" y="2743200"/>
            <a:ext cx="8229600" cy="4114800"/>
          </a:xfrm>
        </p:spPr>
        <p:txBody>
          <a:bodyPr/>
          <a:lstStyle/>
          <a:p>
            <a:pPr eaLnBrk="1" hangingPunct="1">
              <a:defRPr/>
            </a:pPr>
            <a:r>
              <a:rPr lang="en-US" smtClean="0"/>
              <a:t>Limestone, found just about everywhere in Tennessee, was declared the official state rock in 1979. </a:t>
            </a:r>
          </a:p>
          <a:p>
            <a:pPr eaLnBrk="1" hangingPunct="1">
              <a:defRPr/>
            </a:pPr>
            <a:r>
              <a:rPr lang="en-US" smtClean="0"/>
              <a:t>Tennessee marble, as the metamorphic version of limestone is known, is widely used in public and private buildings.</a:t>
            </a:r>
          </a:p>
        </p:txBody>
      </p:sp>
      <p:pic>
        <p:nvPicPr>
          <p:cNvPr id="18435" name="Picture 3" descr="LIMESTON.JPG (15047 bytes)"/>
          <p:cNvPicPr>
            <a:picLocks noChangeAspect="1" noChangeArrowheads="1"/>
          </p:cNvPicPr>
          <p:nvPr/>
        </p:nvPicPr>
        <p:blipFill>
          <a:blip r:embed="rId3"/>
          <a:srcRect/>
          <a:stretch>
            <a:fillRect/>
          </a:stretch>
        </p:blipFill>
        <p:spPr bwMode="auto">
          <a:xfrm>
            <a:off x="5334000" y="0"/>
            <a:ext cx="3352800" cy="2514600"/>
          </a:xfrm>
          <a:prstGeom prst="rect">
            <a:avLst/>
          </a:prstGeom>
          <a:noFill/>
          <a:ln w="9525">
            <a:noFill/>
            <a:miter lim="800000"/>
            <a:headEnd/>
            <a:tailEnd/>
          </a:ln>
        </p:spPr>
      </p:pic>
      <p:sp>
        <p:nvSpPr>
          <p:cNvPr id="18436" name="Text Box 4"/>
          <p:cNvSpPr txBox="1">
            <a:spLocks noChangeArrowheads="1"/>
          </p:cNvSpPr>
          <p:nvPr/>
        </p:nvSpPr>
        <p:spPr bwMode="auto">
          <a:xfrm>
            <a:off x="0" y="457200"/>
            <a:ext cx="5029200" cy="1922463"/>
          </a:xfrm>
          <a:prstGeom prst="rect">
            <a:avLst/>
          </a:prstGeom>
          <a:noFill/>
          <a:ln w="9525">
            <a:noFill/>
            <a:miter lim="800000"/>
            <a:headEnd/>
            <a:tailEnd/>
          </a:ln>
          <a:effectLst/>
        </p:spPr>
        <p:txBody>
          <a:bodyPr>
            <a:spAutoFit/>
          </a:bodyPr>
          <a:lstStyle/>
          <a:p>
            <a:pPr eaLnBrk="1" hangingPunct="1">
              <a:spcBef>
                <a:spcPct val="20000"/>
              </a:spcBef>
              <a:buClr>
                <a:schemeClr val="hlink"/>
              </a:buClr>
              <a:buSzPct val="65000"/>
              <a:buFont typeface="Wingdings" pitchFamily="2" charset="2"/>
              <a:buChar char="n"/>
              <a:defRPr/>
            </a:pPr>
            <a:r>
              <a:rPr lang="en-US" sz="4800">
                <a:effectLst>
                  <a:outerShdw blurRad="38100" dist="38100" dir="2700000" algn="tl">
                    <a:srgbClr val="000000"/>
                  </a:outerShdw>
                </a:effectLst>
              </a:rPr>
              <a:t>The State Rock</a:t>
            </a:r>
          </a:p>
          <a:p>
            <a:pPr>
              <a:spcBef>
                <a:spcPct val="50000"/>
              </a:spcBef>
              <a:defRPr/>
            </a:pPr>
            <a:endParaRPr lang="en-US" sz="4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 calcmode="lin" valueType="num">
                                      <p:cBhvr>
                                        <p:cTn id="7" dur="1000" fill="hold"/>
                                        <p:tgtEl>
                                          <p:spTgt spid="18436">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8436">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8436">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1843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8434">
                                            <p:txEl>
                                              <p:pRg st="0" end="0"/>
                                            </p:txEl>
                                          </p:spTgt>
                                        </p:tgtEl>
                                        <p:attrNameLst>
                                          <p:attrName>style.visibility</p:attrName>
                                        </p:attrNameLst>
                                      </p:cBhvr>
                                      <p:to>
                                        <p:strVal val="visible"/>
                                      </p:to>
                                    </p:set>
                                    <p:animEffect transition="in" filter="wipe(down)">
                                      <p:cBhvr>
                                        <p:cTn id="15" dur="290">
                                          <p:stCondLst>
                                            <p:cond delay="0"/>
                                          </p:stCondLst>
                                        </p:cTn>
                                        <p:tgtEl>
                                          <p:spTgt spid="18434">
                                            <p:txEl>
                                              <p:pRg st="0" end="0"/>
                                            </p:txEl>
                                          </p:spTgt>
                                        </p:tgtEl>
                                      </p:cBhvr>
                                    </p:animEffect>
                                    <p:anim calcmode="lin" valueType="num">
                                      <p:cBhvr>
                                        <p:cTn id="16" dur="911" tmFilter="0,0; 0.14,0.36; 0.43,0.73; 0.71,0.91; 1.0,1.0">
                                          <p:stCondLst>
                                            <p:cond delay="0"/>
                                          </p:stCondLst>
                                        </p:cTn>
                                        <p:tgtEl>
                                          <p:spTgt spid="18434">
                                            <p:txEl>
                                              <p:pRg st="0" end="0"/>
                                            </p:txEl>
                                          </p:spTgt>
                                        </p:tgtEl>
                                        <p:attrNameLst>
                                          <p:attrName>ppt_x</p:attrName>
                                        </p:attrNameLst>
                                      </p:cBhvr>
                                      <p:tavLst>
                                        <p:tav tm="0">
                                          <p:val>
                                            <p:strVal val="#ppt_x-0.25"/>
                                          </p:val>
                                        </p:tav>
                                        <p:tav tm="100000">
                                          <p:val>
                                            <p:strVal val="#ppt_x"/>
                                          </p:val>
                                        </p:tav>
                                      </p:tavLst>
                                    </p:anim>
                                    <p:anim calcmode="lin" valueType="num">
                                      <p:cBhvr>
                                        <p:cTn id="17" dur="332" tmFilter="0.0,0.0; 0.25,0.07; 0.50,0.2; 0.75,0.467; 1.0,1.0">
                                          <p:stCondLst>
                                            <p:cond delay="0"/>
                                          </p:stCondLst>
                                        </p:cTn>
                                        <p:tgtEl>
                                          <p:spTgt spid="18434">
                                            <p:txEl>
                                              <p:pRg st="0" end="0"/>
                                            </p:txEl>
                                          </p:spTgt>
                                        </p:tgtEl>
                                        <p:attrNameLst>
                                          <p:attrName>ppt_y</p:attrName>
                                        </p:attrNameLst>
                                      </p:cBhvr>
                                      <p:tavLst>
                                        <p:tav tm="0" fmla="#ppt_y-sin(pi*$)/3">
                                          <p:val>
                                            <p:fltVal val="0.5"/>
                                          </p:val>
                                        </p:tav>
                                        <p:tav tm="100000">
                                          <p:val>
                                            <p:fltVal val="1"/>
                                          </p:val>
                                        </p:tav>
                                      </p:tavLst>
                                    </p:anim>
                                    <p:anim calcmode="lin" valueType="num">
                                      <p:cBhvr>
                                        <p:cTn id="18" dur="332" tmFilter="0, 0; 0.125,0.2665; 0.25,0.4; 0.375,0.465; 0.5,0.5;  0.625,0.535; 0.75,0.6; 0.875,0.7335; 1,1">
                                          <p:stCondLst>
                                            <p:cond delay="332"/>
                                          </p:stCondLst>
                                        </p:cTn>
                                        <p:tgtEl>
                                          <p:spTgt spid="18434">
                                            <p:txEl>
                                              <p:pRg st="0" end="0"/>
                                            </p:txEl>
                                          </p:spTgt>
                                        </p:tgtEl>
                                        <p:attrNameLst>
                                          <p:attrName>ppt_y</p:attrName>
                                        </p:attrNameLst>
                                      </p:cBhvr>
                                      <p:tavLst>
                                        <p:tav tm="0" fmla="#ppt_y-sin(pi*$)/9">
                                          <p:val>
                                            <p:fltVal val="0"/>
                                          </p:val>
                                        </p:tav>
                                        <p:tav tm="100000">
                                          <p:val>
                                            <p:fltVal val="1"/>
                                          </p:val>
                                        </p:tav>
                                      </p:tavLst>
                                    </p:anim>
                                    <p:anim calcmode="lin" valueType="num">
                                      <p:cBhvr>
                                        <p:cTn id="19" dur="166" tmFilter="0, 0; 0.125,0.2665; 0.25,0.4; 0.375,0.465; 0.5,0.5;  0.625,0.535; 0.75,0.6; 0.875,0.7335; 1,1">
                                          <p:stCondLst>
                                            <p:cond delay="662"/>
                                          </p:stCondLst>
                                        </p:cTn>
                                        <p:tgtEl>
                                          <p:spTgt spid="18434">
                                            <p:txEl>
                                              <p:pRg st="0" end="0"/>
                                            </p:txEl>
                                          </p:spTgt>
                                        </p:tgtEl>
                                        <p:attrNameLst>
                                          <p:attrName>ppt_y</p:attrName>
                                        </p:attrNameLst>
                                      </p:cBhvr>
                                      <p:tavLst>
                                        <p:tav tm="0" fmla="#ppt_y-sin(pi*$)/27">
                                          <p:val>
                                            <p:fltVal val="0"/>
                                          </p:val>
                                        </p:tav>
                                        <p:tav tm="100000">
                                          <p:val>
                                            <p:fltVal val="1"/>
                                          </p:val>
                                        </p:tav>
                                      </p:tavLst>
                                    </p:anim>
                                    <p:anim calcmode="lin" valueType="num">
                                      <p:cBhvr>
                                        <p:cTn id="20" dur="82" tmFilter="0, 0; 0.125,0.2665; 0.25,0.4; 0.375,0.465; 0.5,0.5;  0.625,0.535; 0.75,0.6; 0.875,0.7335; 1,1">
                                          <p:stCondLst>
                                            <p:cond delay="828"/>
                                          </p:stCondLst>
                                        </p:cTn>
                                        <p:tgtEl>
                                          <p:spTgt spid="18434">
                                            <p:txEl>
                                              <p:pRg st="0" end="0"/>
                                            </p:txEl>
                                          </p:spTgt>
                                        </p:tgtEl>
                                        <p:attrNameLst>
                                          <p:attrName>ppt_y</p:attrName>
                                        </p:attrNameLst>
                                      </p:cBhvr>
                                      <p:tavLst>
                                        <p:tav tm="0" fmla="#ppt_y-sin(pi*$)/81">
                                          <p:val>
                                            <p:fltVal val="0"/>
                                          </p:val>
                                        </p:tav>
                                        <p:tav tm="100000">
                                          <p:val>
                                            <p:fltVal val="1"/>
                                          </p:val>
                                        </p:tav>
                                      </p:tavLst>
                                    </p:anim>
                                    <p:animScale>
                                      <p:cBhvr>
                                        <p:cTn id="21" dur="13">
                                          <p:stCondLst>
                                            <p:cond delay="325"/>
                                          </p:stCondLst>
                                        </p:cTn>
                                        <p:tgtEl>
                                          <p:spTgt spid="18434">
                                            <p:txEl>
                                              <p:pRg st="0" end="0"/>
                                            </p:txEl>
                                          </p:spTgt>
                                        </p:tgtEl>
                                      </p:cBhvr>
                                      <p:to x="100000" y="60000"/>
                                    </p:animScale>
                                    <p:animScale>
                                      <p:cBhvr>
                                        <p:cTn id="22" dur="83" decel="50000">
                                          <p:stCondLst>
                                            <p:cond delay="338"/>
                                          </p:stCondLst>
                                        </p:cTn>
                                        <p:tgtEl>
                                          <p:spTgt spid="18434">
                                            <p:txEl>
                                              <p:pRg st="0" end="0"/>
                                            </p:txEl>
                                          </p:spTgt>
                                        </p:tgtEl>
                                      </p:cBhvr>
                                      <p:to x="100000" y="100000"/>
                                    </p:animScale>
                                    <p:animScale>
                                      <p:cBhvr>
                                        <p:cTn id="23" dur="13">
                                          <p:stCondLst>
                                            <p:cond delay="656"/>
                                          </p:stCondLst>
                                        </p:cTn>
                                        <p:tgtEl>
                                          <p:spTgt spid="18434">
                                            <p:txEl>
                                              <p:pRg st="0" end="0"/>
                                            </p:txEl>
                                          </p:spTgt>
                                        </p:tgtEl>
                                      </p:cBhvr>
                                      <p:to x="100000" y="80000"/>
                                    </p:animScale>
                                    <p:animScale>
                                      <p:cBhvr>
                                        <p:cTn id="24" dur="83" decel="50000">
                                          <p:stCondLst>
                                            <p:cond delay="669"/>
                                          </p:stCondLst>
                                        </p:cTn>
                                        <p:tgtEl>
                                          <p:spTgt spid="18434">
                                            <p:txEl>
                                              <p:pRg st="0" end="0"/>
                                            </p:txEl>
                                          </p:spTgt>
                                        </p:tgtEl>
                                      </p:cBhvr>
                                      <p:to x="100000" y="100000"/>
                                    </p:animScale>
                                    <p:animScale>
                                      <p:cBhvr>
                                        <p:cTn id="25" dur="13">
                                          <p:stCondLst>
                                            <p:cond delay="821"/>
                                          </p:stCondLst>
                                        </p:cTn>
                                        <p:tgtEl>
                                          <p:spTgt spid="18434">
                                            <p:txEl>
                                              <p:pRg st="0" end="0"/>
                                            </p:txEl>
                                          </p:spTgt>
                                        </p:tgtEl>
                                      </p:cBhvr>
                                      <p:to x="100000" y="90000"/>
                                    </p:animScale>
                                    <p:animScale>
                                      <p:cBhvr>
                                        <p:cTn id="26" dur="83" decel="50000">
                                          <p:stCondLst>
                                            <p:cond delay="834"/>
                                          </p:stCondLst>
                                        </p:cTn>
                                        <p:tgtEl>
                                          <p:spTgt spid="18434">
                                            <p:txEl>
                                              <p:pRg st="0" end="0"/>
                                            </p:txEl>
                                          </p:spTgt>
                                        </p:tgtEl>
                                      </p:cBhvr>
                                      <p:to x="100000" y="100000"/>
                                    </p:animScale>
                                    <p:animScale>
                                      <p:cBhvr>
                                        <p:cTn id="27" dur="13">
                                          <p:stCondLst>
                                            <p:cond delay="904"/>
                                          </p:stCondLst>
                                        </p:cTn>
                                        <p:tgtEl>
                                          <p:spTgt spid="18434">
                                            <p:txEl>
                                              <p:pRg st="0" end="0"/>
                                            </p:txEl>
                                          </p:spTgt>
                                        </p:tgtEl>
                                      </p:cBhvr>
                                      <p:to x="100000" y="95000"/>
                                    </p:animScale>
                                    <p:animScale>
                                      <p:cBhvr>
                                        <p:cTn id="28" dur="83" decel="50000">
                                          <p:stCondLst>
                                            <p:cond delay="917"/>
                                          </p:stCondLst>
                                        </p:cTn>
                                        <p:tgtEl>
                                          <p:spTgt spid="18434">
                                            <p:txEl>
                                              <p:pRg st="0" end="0"/>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18435"/>
                                        </p:tgtEl>
                                        <p:attrNameLst>
                                          <p:attrName>style.visibility</p:attrName>
                                        </p:attrNameLst>
                                      </p:cBhvr>
                                      <p:to>
                                        <p:strVal val="visible"/>
                                      </p:to>
                                    </p:set>
                                    <p:animEffect transition="in" filter="wipe(down)">
                                      <p:cBhvr>
                                        <p:cTn id="33" dur="580">
                                          <p:stCondLst>
                                            <p:cond delay="0"/>
                                          </p:stCondLst>
                                        </p:cTn>
                                        <p:tgtEl>
                                          <p:spTgt spid="18435"/>
                                        </p:tgtEl>
                                      </p:cBhvr>
                                    </p:animEffect>
                                    <p:anim calcmode="lin" valueType="num">
                                      <p:cBhvr>
                                        <p:cTn id="34" dur="1822" tmFilter="0,0; 0.14,0.36; 0.43,0.73; 0.71,0.91; 1.0,1.0">
                                          <p:stCondLst>
                                            <p:cond delay="0"/>
                                          </p:stCondLst>
                                        </p:cTn>
                                        <p:tgtEl>
                                          <p:spTgt spid="1843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1843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1843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1843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18435"/>
                                        </p:tgtEl>
                                        <p:attrNameLst>
                                          <p:attrName>ppt_y</p:attrName>
                                        </p:attrNameLst>
                                      </p:cBhvr>
                                      <p:tavLst>
                                        <p:tav tm="0" fmla="#ppt_y-sin(pi*$)/81">
                                          <p:val>
                                            <p:fltVal val="0"/>
                                          </p:val>
                                        </p:tav>
                                        <p:tav tm="100000">
                                          <p:val>
                                            <p:fltVal val="1"/>
                                          </p:val>
                                        </p:tav>
                                      </p:tavLst>
                                    </p:anim>
                                    <p:animScale>
                                      <p:cBhvr>
                                        <p:cTn id="39" dur="26">
                                          <p:stCondLst>
                                            <p:cond delay="650"/>
                                          </p:stCondLst>
                                        </p:cTn>
                                        <p:tgtEl>
                                          <p:spTgt spid="18435"/>
                                        </p:tgtEl>
                                      </p:cBhvr>
                                      <p:to x="100000" y="60000"/>
                                    </p:animScale>
                                    <p:animScale>
                                      <p:cBhvr>
                                        <p:cTn id="40" dur="166" decel="50000">
                                          <p:stCondLst>
                                            <p:cond delay="676"/>
                                          </p:stCondLst>
                                        </p:cTn>
                                        <p:tgtEl>
                                          <p:spTgt spid="18435"/>
                                        </p:tgtEl>
                                      </p:cBhvr>
                                      <p:to x="100000" y="100000"/>
                                    </p:animScale>
                                    <p:animScale>
                                      <p:cBhvr>
                                        <p:cTn id="41" dur="26">
                                          <p:stCondLst>
                                            <p:cond delay="1312"/>
                                          </p:stCondLst>
                                        </p:cTn>
                                        <p:tgtEl>
                                          <p:spTgt spid="18435"/>
                                        </p:tgtEl>
                                      </p:cBhvr>
                                      <p:to x="100000" y="80000"/>
                                    </p:animScale>
                                    <p:animScale>
                                      <p:cBhvr>
                                        <p:cTn id="42" dur="166" decel="50000">
                                          <p:stCondLst>
                                            <p:cond delay="1338"/>
                                          </p:stCondLst>
                                        </p:cTn>
                                        <p:tgtEl>
                                          <p:spTgt spid="18435"/>
                                        </p:tgtEl>
                                      </p:cBhvr>
                                      <p:to x="100000" y="100000"/>
                                    </p:animScale>
                                    <p:animScale>
                                      <p:cBhvr>
                                        <p:cTn id="43" dur="26">
                                          <p:stCondLst>
                                            <p:cond delay="1642"/>
                                          </p:stCondLst>
                                        </p:cTn>
                                        <p:tgtEl>
                                          <p:spTgt spid="18435"/>
                                        </p:tgtEl>
                                      </p:cBhvr>
                                      <p:to x="100000" y="90000"/>
                                    </p:animScale>
                                    <p:animScale>
                                      <p:cBhvr>
                                        <p:cTn id="44" dur="166" decel="50000">
                                          <p:stCondLst>
                                            <p:cond delay="1668"/>
                                          </p:stCondLst>
                                        </p:cTn>
                                        <p:tgtEl>
                                          <p:spTgt spid="18435"/>
                                        </p:tgtEl>
                                      </p:cBhvr>
                                      <p:to x="100000" y="100000"/>
                                    </p:animScale>
                                    <p:animScale>
                                      <p:cBhvr>
                                        <p:cTn id="45" dur="26">
                                          <p:stCondLst>
                                            <p:cond delay="1808"/>
                                          </p:stCondLst>
                                        </p:cTn>
                                        <p:tgtEl>
                                          <p:spTgt spid="18435"/>
                                        </p:tgtEl>
                                      </p:cBhvr>
                                      <p:to x="100000" y="95000"/>
                                    </p:animScale>
                                    <p:animScale>
                                      <p:cBhvr>
                                        <p:cTn id="46" dur="166" decel="50000">
                                          <p:stCondLst>
                                            <p:cond delay="1834"/>
                                          </p:stCondLst>
                                        </p:cTn>
                                        <p:tgtEl>
                                          <p:spTgt spid="18435"/>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18434">
                                            <p:txEl>
                                              <p:pRg st="1" end="1"/>
                                            </p:txEl>
                                          </p:spTgt>
                                        </p:tgtEl>
                                        <p:attrNameLst>
                                          <p:attrName>style.visibility</p:attrName>
                                        </p:attrNameLst>
                                      </p:cBhvr>
                                      <p:to>
                                        <p:strVal val="visible"/>
                                      </p:to>
                                    </p:set>
                                    <p:animEffect transition="in" filter="wipe(down)">
                                      <p:cBhvr>
                                        <p:cTn id="51" dur="580">
                                          <p:stCondLst>
                                            <p:cond delay="0"/>
                                          </p:stCondLst>
                                        </p:cTn>
                                        <p:tgtEl>
                                          <p:spTgt spid="18434">
                                            <p:txEl>
                                              <p:pRg st="1" end="1"/>
                                            </p:txEl>
                                          </p:spTgt>
                                        </p:tgtEl>
                                      </p:cBhvr>
                                    </p:animEffect>
                                    <p:anim calcmode="lin" valueType="num">
                                      <p:cBhvr>
                                        <p:cTn id="52" dur="1822" tmFilter="0,0; 0.14,0.36; 0.43,0.73; 0.71,0.91; 1.0,1.0">
                                          <p:stCondLst>
                                            <p:cond delay="0"/>
                                          </p:stCondLst>
                                        </p:cTn>
                                        <p:tgtEl>
                                          <p:spTgt spid="18434">
                                            <p:txEl>
                                              <p:pRg st="1" end="1"/>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8434">
                                            <p:txEl>
                                              <p:pRg st="1" end="1"/>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8434">
                                            <p:txEl>
                                              <p:pRg st="1" end="1"/>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8434">
                                            <p:txEl>
                                              <p:pRg st="1" end="1"/>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8434">
                                            <p:txEl>
                                              <p:pRg st="1" end="1"/>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18434">
                                            <p:txEl>
                                              <p:pRg st="1" end="1"/>
                                            </p:txEl>
                                          </p:spTgt>
                                        </p:tgtEl>
                                      </p:cBhvr>
                                      <p:to x="100000" y="60000"/>
                                    </p:animScale>
                                    <p:animScale>
                                      <p:cBhvr>
                                        <p:cTn id="58" dur="166" decel="50000">
                                          <p:stCondLst>
                                            <p:cond delay="676"/>
                                          </p:stCondLst>
                                        </p:cTn>
                                        <p:tgtEl>
                                          <p:spTgt spid="18434">
                                            <p:txEl>
                                              <p:pRg st="1" end="1"/>
                                            </p:txEl>
                                          </p:spTgt>
                                        </p:tgtEl>
                                      </p:cBhvr>
                                      <p:to x="100000" y="100000"/>
                                    </p:animScale>
                                    <p:animScale>
                                      <p:cBhvr>
                                        <p:cTn id="59" dur="26">
                                          <p:stCondLst>
                                            <p:cond delay="1312"/>
                                          </p:stCondLst>
                                        </p:cTn>
                                        <p:tgtEl>
                                          <p:spTgt spid="18434">
                                            <p:txEl>
                                              <p:pRg st="1" end="1"/>
                                            </p:txEl>
                                          </p:spTgt>
                                        </p:tgtEl>
                                      </p:cBhvr>
                                      <p:to x="100000" y="80000"/>
                                    </p:animScale>
                                    <p:animScale>
                                      <p:cBhvr>
                                        <p:cTn id="60" dur="166" decel="50000">
                                          <p:stCondLst>
                                            <p:cond delay="1338"/>
                                          </p:stCondLst>
                                        </p:cTn>
                                        <p:tgtEl>
                                          <p:spTgt spid="18434">
                                            <p:txEl>
                                              <p:pRg st="1" end="1"/>
                                            </p:txEl>
                                          </p:spTgt>
                                        </p:tgtEl>
                                      </p:cBhvr>
                                      <p:to x="100000" y="100000"/>
                                    </p:animScale>
                                    <p:animScale>
                                      <p:cBhvr>
                                        <p:cTn id="61" dur="26">
                                          <p:stCondLst>
                                            <p:cond delay="1642"/>
                                          </p:stCondLst>
                                        </p:cTn>
                                        <p:tgtEl>
                                          <p:spTgt spid="18434">
                                            <p:txEl>
                                              <p:pRg st="1" end="1"/>
                                            </p:txEl>
                                          </p:spTgt>
                                        </p:tgtEl>
                                      </p:cBhvr>
                                      <p:to x="100000" y="90000"/>
                                    </p:animScale>
                                    <p:animScale>
                                      <p:cBhvr>
                                        <p:cTn id="62" dur="166" decel="50000">
                                          <p:stCondLst>
                                            <p:cond delay="1668"/>
                                          </p:stCondLst>
                                        </p:cTn>
                                        <p:tgtEl>
                                          <p:spTgt spid="18434">
                                            <p:txEl>
                                              <p:pRg st="1" end="1"/>
                                            </p:txEl>
                                          </p:spTgt>
                                        </p:tgtEl>
                                      </p:cBhvr>
                                      <p:to x="100000" y="100000"/>
                                    </p:animScale>
                                    <p:animScale>
                                      <p:cBhvr>
                                        <p:cTn id="63" dur="26">
                                          <p:stCondLst>
                                            <p:cond delay="1808"/>
                                          </p:stCondLst>
                                        </p:cTn>
                                        <p:tgtEl>
                                          <p:spTgt spid="18434">
                                            <p:txEl>
                                              <p:pRg st="1" end="1"/>
                                            </p:txEl>
                                          </p:spTgt>
                                        </p:tgtEl>
                                      </p:cBhvr>
                                      <p:to x="100000" y="95000"/>
                                    </p:animScale>
                                    <p:animScale>
                                      <p:cBhvr>
                                        <p:cTn id="64" dur="166" decel="50000">
                                          <p:stCondLst>
                                            <p:cond delay="1834"/>
                                          </p:stCondLst>
                                        </p:cTn>
                                        <p:tgtEl>
                                          <p:spTgt spid="18434">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724400" y="0"/>
            <a:ext cx="4648200" cy="6858000"/>
          </a:xfrm>
        </p:spPr>
        <p:txBody>
          <a:bodyPr/>
          <a:lstStyle/>
          <a:p>
            <a:pPr algn="l" eaLnBrk="1" hangingPunct="1">
              <a:defRPr/>
            </a:pPr>
            <a:r>
              <a:rPr lang="en-US" sz="2800" smtClean="0"/>
              <a:t/>
            </a:r>
            <a:br>
              <a:rPr lang="en-US" sz="2800" smtClean="0"/>
            </a:br>
            <a:r>
              <a:rPr lang="en-US" sz="2800" smtClean="0"/>
              <a:t>In Tennessee's early history, four different towns served as the seat of government: Knoxville, Kingston, Murfreesboro and Nashville. Nashville was chosen as the permanent capital city in 1843. The capitol building was designed architect William Strickland, who died during its construction and is buried within its walls.</a:t>
            </a:r>
            <a:br>
              <a:rPr lang="en-US" sz="2800" smtClean="0"/>
            </a:br>
            <a:endParaRPr lang="en-US" sz="2800" smtClean="0"/>
          </a:p>
        </p:txBody>
      </p:sp>
      <p:pic>
        <p:nvPicPr>
          <p:cNvPr id="18435" name="Picture 3" descr=" State Capitol"/>
          <p:cNvPicPr>
            <a:picLocks noChangeAspect="1" noChangeArrowheads="1"/>
          </p:cNvPicPr>
          <p:nvPr/>
        </p:nvPicPr>
        <p:blipFill>
          <a:blip r:embed="rId3"/>
          <a:srcRect/>
          <a:stretch>
            <a:fillRect/>
          </a:stretch>
        </p:blipFill>
        <p:spPr bwMode="auto">
          <a:xfrm>
            <a:off x="0" y="0"/>
            <a:ext cx="4495800" cy="6858000"/>
          </a:xfrm>
          <a:prstGeom prst="rect">
            <a:avLst/>
          </a:prstGeom>
          <a:noFill/>
          <a:ln w="9525">
            <a:noFill/>
            <a:miter lim="800000"/>
            <a:headEnd/>
            <a:tailEnd/>
          </a:ln>
        </p:spPr>
      </p:pic>
      <p:sp>
        <p:nvSpPr>
          <p:cNvPr id="19460" name="Rectangle 4"/>
          <p:cNvSpPr>
            <a:spLocks noChangeArrowheads="1"/>
          </p:cNvSpPr>
          <p:nvPr/>
        </p:nvSpPr>
        <p:spPr bwMode="auto">
          <a:xfrm>
            <a:off x="-381000" y="6034088"/>
            <a:ext cx="5105400" cy="762000"/>
          </a:xfrm>
          <a:prstGeom prst="rect">
            <a:avLst/>
          </a:prstGeom>
          <a:solidFill>
            <a:schemeClr val="tx1"/>
          </a:solidFill>
          <a:ln w="9525">
            <a:noFill/>
            <a:miter lim="800000"/>
            <a:headEnd/>
            <a:tailEnd/>
          </a:ln>
          <a:effectLst/>
        </p:spPr>
        <p:txBody>
          <a:bodyPr>
            <a:spAutoFit/>
          </a:bodyPr>
          <a:lstStyle/>
          <a:p>
            <a:pPr algn="ctr">
              <a:defRPr/>
            </a:pPr>
            <a:r>
              <a:rPr lang="en-US" sz="4400">
                <a:solidFill>
                  <a:srgbClr val="000000"/>
                </a:solidFill>
                <a:effectLst>
                  <a:outerShdw blurRad="38100" dist="38100" dir="2700000" algn="tl">
                    <a:srgbClr val="C0C0C0"/>
                  </a:outerShdw>
                </a:effectLst>
              </a:rPr>
              <a:t>The State Capitol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ppt_x"/>
                                          </p:val>
                                        </p:tav>
                                        <p:tav tm="100000">
                                          <p:val>
                                            <p:strVal val="#ppt_x"/>
                                          </p:val>
                                        </p:tav>
                                      </p:tavLst>
                                    </p:anim>
                                    <p:anim calcmode="lin" valueType="num">
                                      <p:cBhvr additive="base">
                                        <p:cTn id="8" dur="500" fill="hold"/>
                                        <p:tgtEl>
                                          <p:spTgt spid="194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19458"/>
                                        </p:tgtEl>
                                        <p:attrNameLst>
                                          <p:attrName>style.visibility</p:attrName>
                                        </p:attrNameLst>
                                      </p:cBhvr>
                                      <p:to>
                                        <p:strVal val="visible"/>
                                      </p:to>
                                    </p:set>
                                    <p:anim calcmode="lin" valueType="num">
                                      <p:cBhvr>
                                        <p:cTn id="13" dur="500" fill="hold"/>
                                        <p:tgtEl>
                                          <p:spTgt spid="19458"/>
                                        </p:tgtEl>
                                        <p:attrNameLst>
                                          <p:attrName>ppt_w</p:attrName>
                                        </p:attrNameLst>
                                      </p:cBhvr>
                                      <p:tavLst>
                                        <p:tav tm="0">
                                          <p:val>
                                            <p:strVal val="#ppt_w*0.05"/>
                                          </p:val>
                                        </p:tav>
                                        <p:tav tm="100000">
                                          <p:val>
                                            <p:strVal val="#ppt_w"/>
                                          </p:val>
                                        </p:tav>
                                      </p:tavLst>
                                    </p:anim>
                                    <p:anim calcmode="lin" valueType="num">
                                      <p:cBhvr>
                                        <p:cTn id="14" dur="500" fill="hold"/>
                                        <p:tgtEl>
                                          <p:spTgt spid="19458"/>
                                        </p:tgtEl>
                                        <p:attrNameLst>
                                          <p:attrName>ppt_h</p:attrName>
                                        </p:attrNameLst>
                                      </p:cBhvr>
                                      <p:tavLst>
                                        <p:tav tm="0">
                                          <p:val>
                                            <p:strVal val="#ppt_h"/>
                                          </p:val>
                                        </p:tav>
                                        <p:tav tm="100000">
                                          <p:val>
                                            <p:strVal val="#ppt_h"/>
                                          </p:val>
                                        </p:tav>
                                      </p:tavLst>
                                    </p:anim>
                                    <p:anim calcmode="lin" valueType="num">
                                      <p:cBhvr>
                                        <p:cTn id="15" dur="500" fill="hold"/>
                                        <p:tgtEl>
                                          <p:spTgt spid="19458"/>
                                        </p:tgtEl>
                                        <p:attrNameLst>
                                          <p:attrName>ppt_x</p:attrName>
                                        </p:attrNameLst>
                                      </p:cBhvr>
                                      <p:tavLst>
                                        <p:tav tm="0">
                                          <p:val>
                                            <p:strVal val="#ppt_x-.2"/>
                                          </p:val>
                                        </p:tav>
                                        <p:tav tm="100000">
                                          <p:val>
                                            <p:strVal val="#ppt_x"/>
                                          </p:val>
                                        </p:tav>
                                      </p:tavLst>
                                    </p:anim>
                                    <p:anim calcmode="lin" valueType="num">
                                      <p:cBhvr>
                                        <p:cTn id="16" dur="500" fill="hold"/>
                                        <p:tgtEl>
                                          <p:spTgt spid="19458"/>
                                        </p:tgtEl>
                                        <p:attrNameLst>
                                          <p:attrName>ppt_y</p:attrName>
                                        </p:attrNameLst>
                                      </p:cBhvr>
                                      <p:tavLst>
                                        <p:tav tm="0">
                                          <p:val>
                                            <p:strVal val="#ppt_y"/>
                                          </p:val>
                                        </p:tav>
                                        <p:tav tm="100000">
                                          <p:val>
                                            <p:strVal val="#ppt_y"/>
                                          </p:val>
                                        </p:tav>
                                      </p:tavLst>
                                    </p:anim>
                                    <p:animEffect transition="in" filter="fade">
                                      <p:cBhvr>
                                        <p:cTn id="1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6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609600"/>
            <a:ext cx="8686800" cy="2057400"/>
          </a:xfrm>
        </p:spPr>
        <p:txBody>
          <a:bodyPr/>
          <a:lstStyle/>
          <a:p>
            <a:pPr algn="l" eaLnBrk="1" hangingPunct="1">
              <a:defRPr/>
            </a:pPr>
            <a:r>
              <a:rPr lang="en-US" sz="2800" smtClean="0"/>
              <a:t>Tennessee river pearls are taken from mussels in the fresh water rivers and come in various shapes and colors. Unlike cultured pearls, which are partially man-made, these pearls are totally made by the mussel. They are 100% natural pearl all the way through. </a:t>
            </a:r>
            <a:br>
              <a:rPr lang="en-US" sz="2800" smtClean="0"/>
            </a:br>
            <a:endParaRPr lang="en-US" sz="2800" smtClean="0"/>
          </a:p>
        </p:txBody>
      </p:sp>
      <p:pic>
        <p:nvPicPr>
          <p:cNvPr id="20483" name="Picture 3" descr="River Pearls"/>
          <p:cNvPicPr>
            <a:picLocks noChangeAspect="1" noChangeArrowheads="1"/>
          </p:cNvPicPr>
          <p:nvPr/>
        </p:nvPicPr>
        <p:blipFill>
          <a:blip r:embed="rId3"/>
          <a:srcRect/>
          <a:stretch>
            <a:fillRect/>
          </a:stretch>
        </p:blipFill>
        <p:spPr bwMode="auto">
          <a:xfrm>
            <a:off x="2514600" y="2438400"/>
            <a:ext cx="5457825" cy="3633788"/>
          </a:xfrm>
          <a:prstGeom prst="rect">
            <a:avLst/>
          </a:prstGeom>
          <a:noFill/>
          <a:ln w="9525">
            <a:noFill/>
            <a:miter lim="800000"/>
            <a:headEnd/>
            <a:tailEnd/>
          </a:ln>
        </p:spPr>
      </p:pic>
      <p:sp>
        <p:nvSpPr>
          <p:cNvPr id="20484" name="Rectangle 4"/>
          <p:cNvSpPr>
            <a:spLocks noChangeArrowheads="1"/>
          </p:cNvSpPr>
          <p:nvPr/>
        </p:nvSpPr>
        <p:spPr bwMode="auto">
          <a:xfrm>
            <a:off x="3581400" y="6156325"/>
            <a:ext cx="3536950" cy="701675"/>
          </a:xfrm>
          <a:prstGeom prst="rect">
            <a:avLst/>
          </a:prstGeom>
          <a:noFill/>
          <a:ln w="9525">
            <a:noFill/>
            <a:miter lim="800000"/>
            <a:headEnd/>
            <a:tailEnd/>
          </a:ln>
          <a:effectLst/>
        </p:spPr>
        <p:txBody>
          <a:bodyPr wrap="none">
            <a:spAutoFit/>
          </a:bodyPr>
          <a:lstStyle/>
          <a:p>
            <a:pPr>
              <a:defRPr/>
            </a:pPr>
            <a:r>
              <a:rPr lang="en-US" sz="4000">
                <a:solidFill>
                  <a:schemeClr val="tx2"/>
                </a:solidFill>
                <a:effectLst>
                  <a:outerShdw blurRad="38100" dist="38100" dir="2700000" algn="tl">
                    <a:srgbClr val="000000"/>
                  </a:outerShdw>
                </a:effectLst>
              </a:rPr>
              <a:t>The State Gem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ppt_w</p:attrName>
                                        </p:attrNameLst>
                                      </p:cBhvr>
                                      <p:tavLst>
                                        <p:tav tm="0">
                                          <p:val>
                                            <p:fltVal val="0"/>
                                          </p:val>
                                        </p:tav>
                                        <p:tav tm="100000">
                                          <p:val>
                                            <p:strVal val="#ppt_w"/>
                                          </p:val>
                                        </p:tav>
                                      </p:tavLst>
                                    </p:anim>
                                    <p:anim calcmode="lin" valueType="num">
                                      <p:cBhvr>
                                        <p:cTn id="8" dur="500" fill="hold"/>
                                        <p:tgtEl>
                                          <p:spTgt spid="20483"/>
                                        </p:tgtEl>
                                        <p:attrNameLst>
                                          <p:attrName>ppt_h</p:attrName>
                                        </p:attrNameLst>
                                      </p:cBhvr>
                                      <p:tavLst>
                                        <p:tav tm="0">
                                          <p:val>
                                            <p:fltVal val="0"/>
                                          </p:val>
                                        </p:tav>
                                        <p:tav tm="100000">
                                          <p:val>
                                            <p:strVal val="#ppt_h"/>
                                          </p:val>
                                        </p:tav>
                                      </p:tavLst>
                                    </p:anim>
                                    <p:anim calcmode="lin" valueType="num">
                                      <p:cBhvr>
                                        <p:cTn id="9" dur="500" fill="hold"/>
                                        <p:tgtEl>
                                          <p:spTgt spid="20483"/>
                                        </p:tgtEl>
                                        <p:attrNameLst>
                                          <p:attrName>style.rotation</p:attrName>
                                        </p:attrNameLst>
                                      </p:cBhvr>
                                      <p:tavLst>
                                        <p:tav tm="0">
                                          <p:val>
                                            <p:fltVal val="360"/>
                                          </p:val>
                                        </p:tav>
                                        <p:tav tm="100000">
                                          <p:val>
                                            <p:fltVal val="0"/>
                                          </p:val>
                                        </p:tav>
                                      </p:tavLst>
                                    </p:anim>
                                    <p:animEffect transition="in" filter="fade">
                                      <p:cBhvr>
                                        <p:cTn id="10" dur="500"/>
                                        <p:tgtEl>
                                          <p:spTgt spid="20483"/>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20484"/>
                                        </p:tgtEl>
                                        <p:attrNameLst>
                                          <p:attrName>style.visibility</p:attrName>
                                        </p:attrNameLst>
                                      </p:cBhvr>
                                      <p:to>
                                        <p:strVal val="visible"/>
                                      </p:to>
                                    </p:set>
                                    <p:anim calcmode="lin" valueType="num">
                                      <p:cBhvr>
                                        <p:cTn id="15" dur="1000" fill="hold"/>
                                        <p:tgtEl>
                                          <p:spTgt spid="2048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20484"/>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20484"/>
                                        </p:tgtEl>
                                        <p:attrNameLst>
                                          <p:attrName>ppt_y</p:attrName>
                                        </p:attrNameLst>
                                      </p:cBhvr>
                                      <p:tavLst>
                                        <p:tav tm="0">
                                          <p:val>
                                            <p:strVal val="#ppt_y"/>
                                          </p:val>
                                        </p:tav>
                                        <p:tav tm="100000">
                                          <p:val>
                                            <p:strVal val="#ppt_y"/>
                                          </p:val>
                                        </p:tav>
                                      </p:tavLst>
                                    </p:anim>
                                    <p:animEffect transition="in" filter="fade">
                                      <p:cBhvr>
                                        <p:cTn id="18" dur="1000"/>
                                        <p:tgtEl>
                                          <p:spTgt spid="20484"/>
                                        </p:tgtEl>
                                      </p:cBhvr>
                                    </p:animEffect>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0482"/>
                                        </p:tgtEl>
                                        <p:attrNameLst>
                                          <p:attrName>style.visibility</p:attrName>
                                        </p:attrNameLst>
                                      </p:cBhvr>
                                      <p:to>
                                        <p:strVal val="visible"/>
                                      </p:to>
                                    </p:set>
                                    <p:animEffect transition="in" filter="fade">
                                      <p:cBhvr>
                                        <p:cTn id="23" dur="2000"/>
                                        <p:tgtEl>
                                          <p:spTgt spid="20482"/>
                                        </p:tgtEl>
                                      </p:cBhvr>
                                    </p:animEffect>
                                    <p:anim calcmode="lin" valueType="num">
                                      <p:cBhvr>
                                        <p:cTn id="24" dur="2000" fill="hold"/>
                                        <p:tgtEl>
                                          <p:spTgt spid="20482"/>
                                        </p:tgtEl>
                                        <p:attrNameLst>
                                          <p:attrName>style.rotation</p:attrName>
                                        </p:attrNameLst>
                                      </p:cBhvr>
                                      <p:tavLst>
                                        <p:tav tm="0">
                                          <p:val>
                                            <p:fltVal val="720"/>
                                          </p:val>
                                        </p:tav>
                                        <p:tav tm="100000">
                                          <p:val>
                                            <p:fltVal val="0"/>
                                          </p:val>
                                        </p:tav>
                                      </p:tavLst>
                                    </p:anim>
                                    <p:anim calcmode="lin" valueType="num">
                                      <p:cBhvr>
                                        <p:cTn id="25" dur="2000" fill="hold"/>
                                        <p:tgtEl>
                                          <p:spTgt spid="20482"/>
                                        </p:tgtEl>
                                        <p:attrNameLst>
                                          <p:attrName>ppt_h</p:attrName>
                                        </p:attrNameLst>
                                      </p:cBhvr>
                                      <p:tavLst>
                                        <p:tav tm="0">
                                          <p:val>
                                            <p:fltVal val="0"/>
                                          </p:val>
                                        </p:tav>
                                        <p:tav tm="100000">
                                          <p:val>
                                            <p:strVal val="#ppt_h"/>
                                          </p:val>
                                        </p:tav>
                                      </p:tavLst>
                                    </p:anim>
                                    <p:anim calcmode="lin" valueType="num">
                                      <p:cBhvr>
                                        <p:cTn id="26" dur="2000" fill="hold"/>
                                        <p:tgtEl>
                                          <p:spTgt spid="2048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0" y="2971800"/>
            <a:ext cx="9144000" cy="4114800"/>
          </a:xfrm>
        </p:spPr>
        <p:txBody>
          <a:bodyPr/>
          <a:lstStyle/>
          <a:p>
            <a:pPr eaLnBrk="1" hangingPunct="1">
              <a:buFont typeface="Wingdings" pitchFamily="2" charset="2"/>
              <a:buNone/>
              <a:defRPr/>
            </a:pPr>
            <a:r>
              <a:rPr lang="en-US" smtClean="0"/>
              <a:t>The Roman numerals XVI signify that Tennessee was the 16th state to enter the Union. </a:t>
            </a:r>
          </a:p>
          <a:p>
            <a:pPr eaLnBrk="1" hangingPunct="1">
              <a:buFont typeface="Wingdings" pitchFamily="2" charset="2"/>
              <a:buNone/>
              <a:defRPr/>
            </a:pPr>
            <a:r>
              <a:rPr lang="en-US" smtClean="0"/>
              <a:t>The plow, the sheaf of wheat and a cotton stalk symbolize the importance of agriculture</a:t>
            </a:r>
          </a:p>
          <a:p>
            <a:pPr eaLnBrk="1" hangingPunct="1">
              <a:buFont typeface="Wingdings" pitchFamily="2" charset="2"/>
              <a:buNone/>
              <a:defRPr/>
            </a:pPr>
            <a:r>
              <a:rPr lang="en-US" smtClean="0"/>
              <a:t>The riverboat shows the importance of river traffic to commerce. </a:t>
            </a:r>
          </a:p>
        </p:txBody>
      </p:sp>
      <p:pic>
        <p:nvPicPr>
          <p:cNvPr id="21507" name="Picture 3" descr="State Seal"/>
          <p:cNvPicPr>
            <a:picLocks noChangeAspect="1" noChangeArrowheads="1"/>
          </p:cNvPicPr>
          <p:nvPr/>
        </p:nvPicPr>
        <p:blipFill>
          <a:blip r:embed="rId3"/>
          <a:srcRect/>
          <a:stretch>
            <a:fillRect/>
          </a:stretch>
        </p:blipFill>
        <p:spPr bwMode="auto">
          <a:xfrm>
            <a:off x="-381000" y="-228600"/>
            <a:ext cx="4953000" cy="3349625"/>
          </a:xfrm>
          <a:prstGeom prst="rect">
            <a:avLst/>
          </a:prstGeom>
          <a:noFill/>
          <a:ln w="9525">
            <a:noFill/>
            <a:miter lim="800000"/>
            <a:headEnd/>
            <a:tailEnd/>
          </a:ln>
        </p:spPr>
      </p:pic>
      <p:sp>
        <p:nvSpPr>
          <p:cNvPr id="21508" name="Text Box 4"/>
          <p:cNvSpPr txBox="1">
            <a:spLocks noChangeArrowheads="1"/>
          </p:cNvSpPr>
          <p:nvPr/>
        </p:nvSpPr>
        <p:spPr bwMode="auto">
          <a:xfrm>
            <a:off x="3657600" y="1066800"/>
            <a:ext cx="5105400" cy="701675"/>
          </a:xfrm>
          <a:prstGeom prst="rect">
            <a:avLst/>
          </a:prstGeom>
          <a:noFill/>
          <a:ln w="9525">
            <a:noFill/>
            <a:miter lim="800000"/>
            <a:headEnd/>
            <a:tailEnd/>
          </a:ln>
        </p:spPr>
        <p:txBody>
          <a:bodyPr>
            <a:spAutoFit/>
          </a:bodyPr>
          <a:lstStyle/>
          <a:p>
            <a:pPr algn="ctr">
              <a:spcBef>
                <a:spcPct val="50000"/>
              </a:spcBef>
            </a:pPr>
            <a:r>
              <a:rPr lang="en-US" sz="4000"/>
              <a:t>The State Seal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ppt_w</p:attrName>
                                        </p:attrNameLst>
                                      </p:cBhvr>
                                      <p:tavLst>
                                        <p:tav tm="0">
                                          <p:val>
                                            <p:fltVal val="0"/>
                                          </p:val>
                                        </p:tav>
                                        <p:tav tm="100000">
                                          <p:val>
                                            <p:strVal val="#ppt_w"/>
                                          </p:val>
                                        </p:tav>
                                      </p:tavLst>
                                    </p:anim>
                                    <p:anim calcmode="lin" valueType="num">
                                      <p:cBhvr>
                                        <p:cTn id="8" dur="500" fill="hold"/>
                                        <p:tgtEl>
                                          <p:spTgt spid="21507"/>
                                        </p:tgtEl>
                                        <p:attrNameLst>
                                          <p:attrName>ppt_h</p:attrName>
                                        </p:attrNameLst>
                                      </p:cBhvr>
                                      <p:tavLst>
                                        <p:tav tm="0">
                                          <p:val>
                                            <p:fltVal val="0"/>
                                          </p:val>
                                        </p:tav>
                                        <p:tav tm="100000">
                                          <p:val>
                                            <p:strVal val="#ppt_h"/>
                                          </p:val>
                                        </p:tav>
                                      </p:tavLst>
                                    </p:anim>
                                    <p:anim calcmode="lin" valueType="num">
                                      <p:cBhvr>
                                        <p:cTn id="9" dur="500" fill="hold"/>
                                        <p:tgtEl>
                                          <p:spTgt spid="21507"/>
                                        </p:tgtEl>
                                        <p:attrNameLst>
                                          <p:attrName>style.rotation</p:attrName>
                                        </p:attrNameLst>
                                      </p:cBhvr>
                                      <p:tavLst>
                                        <p:tav tm="0">
                                          <p:val>
                                            <p:fltVal val="360"/>
                                          </p:val>
                                        </p:tav>
                                        <p:tav tm="100000">
                                          <p:val>
                                            <p:fltVal val="0"/>
                                          </p:val>
                                        </p:tav>
                                      </p:tavLst>
                                    </p:anim>
                                    <p:animEffect transition="in" filter="fade">
                                      <p:cBhvr>
                                        <p:cTn id="10" dur="500"/>
                                        <p:tgtEl>
                                          <p:spTgt spid="21507"/>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1507"/>
                                        </p:tgtEl>
                                        <p:attrNameLst>
                                          <p:attrName>style.visibility</p:attrName>
                                        </p:attrNameLst>
                                      </p:cBhvr>
                                      <p:to>
                                        <p:strVal val="visible"/>
                                      </p:to>
                                    </p:set>
                                    <p:anim calcmode="lin" valueType="num">
                                      <p:cBhvr>
                                        <p:cTn id="14" dur="500" fill="hold"/>
                                        <p:tgtEl>
                                          <p:spTgt spid="21507"/>
                                        </p:tgtEl>
                                        <p:attrNameLst>
                                          <p:attrName>ppt_w</p:attrName>
                                        </p:attrNameLst>
                                      </p:cBhvr>
                                      <p:tavLst>
                                        <p:tav tm="0">
                                          <p:val>
                                            <p:fltVal val="0"/>
                                          </p:val>
                                        </p:tav>
                                        <p:tav tm="100000">
                                          <p:val>
                                            <p:strVal val="#ppt_w"/>
                                          </p:val>
                                        </p:tav>
                                      </p:tavLst>
                                    </p:anim>
                                    <p:anim calcmode="lin" valueType="num">
                                      <p:cBhvr>
                                        <p:cTn id="15" dur="500" fill="hold"/>
                                        <p:tgtEl>
                                          <p:spTgt spid="21507"/>
                                        </p:tgtEl>
                                        <p:attrNameLst>
                                          <p:attrName>ppt_h</p:attrName>
                                        </p:attrNameLst>
                                      </p:cBhvr>
                                      <p:tavLst>
                                        <p:tav tm="0">
                                          <p:val>
                                            <p:fltVal val="0"/>
                                          </p:val>
                                        </p:tav>
                                        <p:tav tm="100000">
                                          <p:val>
                                            <p:strVal val="#ppt_h"/>
                                          </p:val>
                                        </p:tav>
                                      </p:tavLst>
                                    </p:anim>
                                    <p:anim calcmode="lin" valueType="num">
                                      <p:cBhvr>
                                        <p:cTn id="16" dur="500" fill="hold"/>
                                        <p:tgtEl>
                                          <p:spTgt spid="21507"/>
                                        </p:tgtEl>
                                        <p:attrNameLst>
                                          <p:attrName>style.rotation</p:attrName>
                                        </p:attrNameLst>
                                      </p:cBhvr>
                                      <p:tavLst>
                                        <p:tav tm="0">
                                          <p:val>
                                            <p:fltVal val="360"/>
                                          </p:val>
                                        </p:tav>
                                        <p:tav tm="100000">
                                          <p:val>
                                            <p:fltVal val="0"/>
                                          </p:val>
                                        </p:tav>
                                      </p:tavLst>
                                    </p:anim>
                                    <p:animEffect transition="in" filter="fade">
                                      <p:cBhvr>
                                        <p:cTn id="17" dur="500"/>
                                        <p:tgtEl>
                                          <p:spTgt spid="21507"/>
                                        </p:tgtEl>
                                      </p:cBhvr>
                                    </p:animEffect>
                                  </p:childTnLst>
                                </p:cTn>
                              </p:par>
                            </p:childTnLst>
                          </p:cTn>
                        </p:par>
                        <p:par>
                          <p:cTn id="18" fill="hold">
                            <p:stCondLst>
                              <p:cond delay="1000"/>
                            </p:stCondLst>
                            <p:childTnLst>
                              <p:par>
                                <p:cTn id="19" presetID="2" presetClass="entr" presetSubtype="4" fill="hold" nodeType="afterEffect">
                                  <p:stCondLst>
                                    <p:cond delay="0"/>
                                  </p:stCondLst>
                                  <p:iterate type="lt">
                                    <p:tmPct val="0"/>
                                  </p:iterate>
                                  <p:childTnLst>
                                    <p:set>
                                      <p:cBhvr>
                                        <p:cTn id="20" dur="1" fill="hold">
                                          <p:stCondLst>
                                            <p:cond delay="0"/>
                                          </p:stCondLst>
                                        </p:cTn>
                                        <p:tgtEl>
                                          <p:spTgt spid="21508">
                                            <p:txEl>
                                              <p:pRg st="0" end="0"/>
                                            </p:txEl>
                                          </p:spTgt>
                                        </p:tgtEl>
                                        <p:attrNameLst>
                                          <p:attrName>style.visibility</p:attrName>
                                        </p:attrNameLst>
                                      </p:cBhvr>
                                      <p:to>
                                        <p:strVal val="visible"/>
                                      </p:to>
                                    </p:set>
                                    <p:anim calcmode="lin" valueType="num">
                                      <p:cBhvr additive="base">
                                        <p:cTn id="21" dur="500" fill="hold"/>
                                        <p:tgtEl>
                                          <p:spTgt spid="2150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508">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36" presetClass="emph" presetSubtype="0" fill="hold" nodeType="afterEffect">
                                  <p:stCondLst>
                                    <p:cond delay="0"/>
                                  </p:stCondLst>
                                  <p:iterate type="lt">
                                    <p:tmPct val="10000"/>
                                  </p:iterate>
                                  <p:childTnLst>
                                    <p:animScale>
                                      <p:cBhvr>
                                        <p:cTn id="25" dur="250" autoRev="1" fill="hold">
                                          <p:stCondLst>
                                            <p:cond delay="0"/>
                                          </p:stCondLst>
                                        </p:cTn>
                                        <p:tgtEl>
                                          <p:spTgt spid="21508">
                                            <p:txEl>
                                              <p:pRg st="0" end="0"/>
                                            </p:txEl>
                                          </p:spTgt>
                                        </p:tgtEl>
                                      </p:cBhvr>
                                      <p:to x="80000" y="100000"/>
                                    </p:animScale>
                                    <p:anim by="(#ppt_w*0.10)" calcmode="lin" valueType="num">
                                      <p:cBhvr>
                                        <p:cTn id="26" dur="250" autoRev="1" fill="hold">
                                          <p:stCondLst>
                                            <p:cond delay="0"/>
                                          </p:stCondLst>
                                        </p:cTn>
                                        <p:tgtEl>
                                          <p:spTgt spid="21508">
                                            <p:txEl>
                                              <p:pRg st="0" end="0"/>
                                            </p:txEl>
                                          </p:spTgt>
                                        </p:tgtEl>
                                        <p:attrNameLst>
                                          <p:attrName>ppt_x</p:attrName>
                                        </p:attrNameLst>
                                      </p:cBhvr>
                                    </p:anim>
                                    <p:anim by="(-#ppt_w*0.10)" calcmode="lin" valueType="num">
                                      <p:cBhvr>
                                        <p:cTn id="27" dur="250" autoRev="1" fill="hold">
                                          <p:stCondLst>
                                            <p:cond delay="0"/>
                                          </p:stCondLst>
                                        </p:cTn>
                                        <p:tgtEl>
                                          <p:spTgt spid="21508">
                                            <p:txEl>
                                              <p:pRg st="0" end="0"/>
                                            </p:txEl>
                                          </p:spTgt>
                                        </p:tgtEl>
                                        <p:attrNameLst>
                                          <p:attrName>ppt_y</p:attrName>
                                        </p:attrNameLst>
                                      </p:cBhvr>
                                    </p:anim>
                                    <p:animRot by="-480000">
                                      <p:cBhvr>
                                        <p:cTn id="28" dur="250" autoRev="1" fill="hold">
                                          <p:stCondLst>
                                            <p:cond delay="0"/>
                                          </p:stCondLst>
                                        </p:cTn>
                                        <p:tgtEl>
                                          <p:spTgt spid="21508">
                                            <p:txEl>
                                              <p:pRg st="0" end="0"/>
                                            </p:txEl>
                                          </p:spTgt>
                                        </p:tgtEl>
                                        <p:attrNameLst>
                                          <p:attrName>r</p:attrName>
                                        </p:attrNameLst>
                                      </p:cBhvr>
                                    </p:animRot>
                                  </p:childTnLst>
                                </p:cTn>
                              </p:par>
                            </p:childTnLst>
                          </p:cTn>
                        </p:par>
                        <p:par>
                          <p:cTn id="29" fill="hold">
                            <p:stCondLst>
                              <p:cond delay="2550"/>
                            </p:stCondLst>
                            <p:childTnLst>
                              <p:par>
                                <p:cTn id="30" presetID="8" presetClass="emph" presetSubtype="0" fill="hold" nodeType="afterEffect">
                                  <p:stCondLst>
                                    <p:cond delay="0"/>
                                  </p:stCondLst>
                                  <p:childTnLst>
                                    <p:animRot by="21600000">
                                      <p:cBhvr>
                                        <p:cTn id="31" dur="2000" fill="hold"/>
                                        <p:tgtEl>
                                          <p:spTgt spid="21507"/>
                                        </p:tgtEl>
                                        <p:attrNameLst>
                                          <p:attrName>r</p:attrName>
                                        </p:attrNameLst>
                                      </p:cBhvr>
                                    </p:animRot>
                                  </p:childTnLst>
                                </p:cTn>
                              </p:par>
                            </p:childTnLst>
                          </p:cTn>
                        </p:par>
                        <p:par>
                          <p:cTn id="32" fill="hold">
                            <p:stCondLst>
                              <p:cond delay="4550"/>
                            </p:stCondLst>
                            <p:childTnLst>
                              <p:par>
                                <p:cTn id="33" presetID="8" presetClass="emph" presetSubtype="0" fill="hold" nodeType="afterEffect">
                                  <p:stCondLst>
                                    <p:cond delay="0"/>
                                  </p:stCondLst>
                                  <p:childTnLst>
                                    <p:animRot by="21600000">
                                      <p:cBhvr>
                                        <p:cTn id="34" dur="2000" fill="hold"/>
                                        <p:tgtEl>
                                          <p:spTgt spid="21507"/>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7" presetClass="entr" presetSubtype="0" fill="hold" nodeType="clickEffect">
                                  <p:stCondLst>
                                    <p:cond delay="0"/>
                                  </p:stCondLst>
                                  <p:iterate type="lt">
                                    <p:tmPct val="50000"/>
                                  </p:iterate>
                                  <p:childTnLst>
                                    <p:set>
                                      <p:cBhvr>
                                        <p:cTn id="38" dur="1" fill="hold">
                                          <p:stCondLst>
                                            <p:cond delay="0"/>
                                          </p:stCondLst>
                                        </p:cTn>
                                        <p:tgtEl>
                                          <p:spTgt spid="21506">
                                            <p:txEl>
                                              <p:pRg st="0" end="0"/>
                                            </p:txEl>
                                          </p:spTgt>
                                        </p:tgtEl>
                                        <p:attrNameLst>
                                          <p:attrName>style.visibility</p:attrName>
                                        </p:attrNameLst>
                                      </p:cBhvr>
                                      <p:to>
                                        <p:strVal val="visible"/>
                                      </p:to>
                                    </p:set>
                                    <p:anim calcmode="discrete" valueType="clr">
                                      <p:cBhvr override="childStyle">
                                        <p:cTn id="39" dur="80"/>
                                        <p:tgtEl>
                                          <p:spTgt spid="2150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21506">
                                            <p:txEl>
                                              <p:pRg st="0" end="0"/>
                                            </p:txEl>
                                          </p:spTgt>
                                        </p:tgtEl>
                                        <p:attrNameLst>
                                          <p:attrName>fillcolor</p:attrName>
                                        </p:attrNameLst>
                                      </p:cBhvr>
                                      <p:tavLst>
                                        <p:tav tm="0">
                                          <p:val>
                                            <p:clrVal>
                                              <a:schemeClr val="accent2"/>
                                            </p:clrVal>
                                          </p:val>
                                        </p:tav>
                                        <p:tav tm="50000">
                                          <p:val>
                                            <p:clrVal>
                                              <a:schemeClr val="hlink"/>
                                            </p:clrVal>
                                          </p:val>
                                        </p:tav>
                                      </p:tavLst>
                                    </p:anim>
                                    <p:set>
                                      <p:cBhvr>
                                        <p:cTn id="41" dur="80"/>
                                        <p:tgtEl>
                                          <p:spTgt spid="21506">
                                            <p:txEl>
                                              <p:pRg st="0" end="0"/>
                                            </p:txEl>
                                          </p:spTgt>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nodeType="clickEffect">
                                  <p:stCondLst>
                                    <p:cond delay="0"/>
                                  </p:stCondLst>
                                  <p:iterate type="lt">
                                    <p:tmPct val="50000"/>
                                  </p:iterate>
                                  <p:childTnLst>
                                    <p:set>
                                      <p:cBhvr>
                                        <p:cTn id="45" dur="1" fill="hold">
                                          <p:stCondLst>
                                            <p:cond delay="0"/>
                                          </p:stCondLst>
                                        </p:cTn>
                                        <p:tgtEl>
                                          <p:spTgt spid="21506">
                                            <p:txEl>
                                              <p:pRg st="1" end="1"/>
                                            </p:txEl>
                                          </p:spTgt>
                                        </p:tgtEl>
                                        <p:attrNameLst>
                                          <p:attrName>style.visibility</p:attrName>
                                        </p:attrNameLst>
                                      </p:cBhvr>
                                      <p:to>
                                        <p:strVal val="visible"/>
                                      </p:to>
                                    </p:set>
                                    <p:anim calcmode="discrete" valueType="clr">
                                      <p:cBhvr override="childStyle">
                                        <p:cTn id="46" dur="80"/>
                                        <p:tgtEl>
                                          <p:spTgt spid="2150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21506">
                                            <p:txEl>
                                              <p:pRg st="1" end="1"/>
                                            </p:txEl>
                                          </p:spTgt>
                                        </p:tgtEl>
                                        <p:attrNameLst>
                                          <p:attrName>fillcolor</p:attrName>
                                        </p:attrNameLst>
                                      </p:cBhvr>
                                      <p:tavLst>
                                        <p:tav tm="0">
                                          <p:val>
                                            <p:clrVal>
                                              <a:schemeClr val="accent2"/>
                                            </p:clrVal>
                                          </p:val>
                                        </p:tav>
                                        <p:tav tm="50000">
                                          <p:val>
                                            <p:clrVal>
                                              <a:schemeClr val="hlink"/>
                                            </p:clrVal>
                                          </p:val>
                                        </p:tav>
                                      </p:tavLst>
                                    </p:anim>
                                    <p:set>
                                      <p:cBhvr>
                                        <p:cTn id="48" dur="80"/>
                                        <p:tgtEl>
                                          <p:spTgt spid="21506">
                                            <p:txEl>
                                              <p:pRg st="1" end="1"/>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nodeType="clickEffect">
                                  <p:stCondLst>
                                    <p:cond delay="0"/>
                                  </p:stCondLst>
                                  <p:iterate type="lt">
                                    <p:tmPct val="50000"/>
                                  </p:iterate>
                                  <p:childTnLst>
                                    <p:set>
                                      <p:cBhvr>
                                        <p:cTn id="52" dur="1" fill="hold">
                                          <p:stCondLst>
                                            <p:cond delay="0"/>
                                          </p:stCondLst>
                                        </p:cTn>
                                        <p:tgtEl>
                                          <p:spTgt spid="21506">
                                            <p:txEl>
                                              <p:pRg st="2" end="2"/>
                                            </p:txEl>
                                          </p:spTgt>
                                        </p:tgtEl>
                                        <p:attrNameLst>
                                          <p:attrName>style.visibility</p:attrName>
                                        </p:attrNameLst>
                                      </p:cBhvr>
                                      <p:to>
                                        <p:strVal val="visible"/>
                                      </p:to>
                                    </p:set>
                                    <p:anim calcmode="discrete" valueType="clr">
                                      <p:cBhvr override="childStyle">
                                        <p:cTn id="53" dur="80"/>
                                        <p:tgtEl>
                                          <p:spTgt spid="2150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21506">
                                            <p:txEl>
                                              <p:pRg st="2" end="2"/>
                                            </p:txEl>
                                          </p:spTgt>
                                        </p:tgtEl>
                                        <p:attrNameLst>
                                          <p:attrName>fillcolor</p:attrName>
                                        </p:attrNameLst>
                                      </p:cBhvr>
                                      <p:tavLst>
                                        <p:tav tm="0">
                                          <p:val>
                                            <p:clrVal>
                                              <a:schemeClr val="accent2"/>
                                            </p:clrVal>
                                          </p:val>
                                        </p:tav>
                                        <p:tav tm="50000">
                                          <p:val>
                                            <p:clrVal>
                                              <a:schemeClr val="hlink"/>
                                            </p:clrVal>
                                          </p:val>
                                        </p:tav>
                                      </p:tavLst>
                                    </p:anim>
                                    <p:set>
                                      <p:cBhvr>
                                        <p:cTn id="55" dur="80"/>
                                        <p:tgtEl>
                                          <p:spTgt spid="21506">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0" y="274638"/>
            <a:ext cx="8229600" cy="1143000"/>
          </a:xfrm>
        </p:spPr>
        <p:txBody>
          <a:bodyPr/>
          <a:lstStyle/>
          <a:p>
            <a:pPr eaLnBrk="1" hangingPunct="1">
              <a:defRPr/>
            </a:pPr>
            <a:r>
              <a:rPr lang="en-US" sz="4000" smtClean="0"/>
              <a:t/>
            </a:r>
            <a:br>
              <a:rPr lang="en-US" sz="4000" smtClean="0"/>
            </a:br>
            <a:r>
              <a:rPr lang="en-US" sz="4000" smtClean="0"/>
              <a:t/>
            </a:r>
            <a:br>
              <a:rPr lang="en-US" sz="4000" smtClean="0"/>
            </a:br>
            <a:r>
              <a:rPr lang="en-US" sz="4000" smtClean="0">
                <a:hlinkClick r:id="rId3"/>
              </a:rPr>
              <a:t> </a:t>
            </a:r>
            <a:r>
              <a:rPr lang="en-US" sz="4000" smtClean="0"/>
              <a:t> </a:t>
            </a:r>
            <a:br>
              <a:rPr lang="en-US" sz="4000" smtClean="0"/>
            </a:br>
            <a:endParaRPr lang="en-US" sz="4000" smtClean="0"/>
          </a:p>
        </p:txBody>
      </p:sp>
      <p:sp>
        <p:nvSpPr>
          <p:cNvPr id="4099" name="Text Box 3"/>
          <p:cNvSpPr txBox="1">
            <a:spLocks noChangeArrowheads="1"/>
          </p:cNvSpPr>
          <p:nvPr/>
        </p:nvSpPr>
        <p:spPr bwMode="auto">
          <a:xfrm>
            <a:off x="304800" y="0"/>
            <a:ext cx="8382000" cy="3113088"/>
          </a:xfrm>
          <a:prstGeom prst="rect">
            <a:avLst/>
          </a:prstGeom>
          <a:noFill/>
          <a:ln w="9525">
            <a:noFill/>
            <a:miter lim="800000"/>
            <a:headEnd/>
            <a:tailEnd/>
          </a:ln>
        </p:spPr>
        <p:txBody>
          <a:bodyPr>
            <a:spAutoFit/>
          </a:bodyPr>
          <a:lstStyle/>
          <a:p>
            <a:pPr eaLnBrk="1" hangingPunct="1">
              <a:spcBef>
                <a:spcPct val="50000"/>
              </a:spcBef>
            </a:pPr>
            <a:r>
              <a:rPr lang="en-US" sz="3600">
                <a:solidFill>
                  <a:schemeClr val="tx2"/>
                </a:solidFill>
                <a:latin typeface="Arial" charset="0"/>
              </a:rPr>
              <a:t>For example, if you are a fan of the Tennessee Volunteers, you know by now that one of their symbols is a big orange “T.” </a:t>
            </a:r>
          </a:p>
          <a:p>
            <a:pPr eaLnBrk="1" hangingPunct="1">
              <a:spcBef>
                <a:spcPct val="50000"/>
              </a:spcBef>
            </a:pPr>
            <a:endParaRPr lang="en-US" sz="3600">
              <a:solidFill>
                <a:schemeClr val="tx2"/>
              </a:solidFill>
              <a:latin typeface="Arial" charset="0"/>
            </a:endParaRPr>
          </a:p>
        </p:txBody>
      </p:sp>
      <p:pic>
        <p:nvPicPr>
          <p:cNvPr id="4100" name="Picture 4" descr="click to view">
            <a:hlinkClick r:id="rId4"/>
          </p:cNvPr>
          <p:cNvPicPr>
            <a:picLocks noChangeAspect="1" noChangeArrowheads="1"/>
          </p:cNvPicPr>
          <p:nvPr/>
        </p:nvPicPr>
        <p:blipFill>
          <a:blip r:embed="rId5"/>
          <a:srcRect/>
          <a:stretch>
            <a:fillRect/>
          </a:stretch>
        </p:blipFill>
        <p:spPr bwMode="auto">
          <a:xfrm>
            <a:off x="2971800" y="1752600"/>
            <a:ext cx="5105400" cy="510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iterate type="lt">
                                    <p:tmPct val="0"/>
                                  </p:iterate>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wipe(down)">
                                      <p:cBhvr>
                                        <p:cTn id="7" dur="580">
                                          <p:stCondLst>
                                            <p:cond delay="0"/>
                                          </p:stCondLst>
                                        </p:cTn>
                                        <p:tgtEl>
                                          <p:spTgt spid="4099">
                                            <p:txEl>
                                              <p:pRg st="0" end="0"/>
                                            </p:txEl>
                                          </p:spTgt>
                                        </p:tgtEl>
                                      </p:cBhvr>
                                    </p:animEffect>
                                    <p:anim calcmode="lin" valueType="num">
                                      <p:cBhvr>
                                        <p:cTn id="8" dur="1822" tmFilter="0,0; 0.14,0.36; 0.43,0.73; 0.71,0.91; 1.0,1.0">
                                          <p:stCondLst>
                                            <p:cond delay="0"/>
                                          </p:stCondLst>
                                        </p:cTn>
                                        <p:tgtEl>
                                          <p:spTgt spid="4099">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9">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9">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9">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9">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9">
                                            <p:txEl>
                                              <p:pRg st="0" end="0"/>
                                            </p:txEl>
                                          </p:spTgt>
                                        </p:tgtEl>
                                      </p:cBhvr>
                                      <p:to x="100000" y="60000"/>
                                    </p:animScale>
                                    <p:animScale>
                                      <p:cBhvr>
                                        <p:cTn id="14" dur="166" decel="50000">
                                          <p:stCondLst>
                                            <p:cond delay="676"/>
                                          </p:stCondLst>
                                        </p:cTn>
                                        <p:tgtEl>
                                          <p:spTgt spid="4099">
                                            <p:txEl>
                                              <p:pRg st="0" end="0"/>
                                            </p:txEl>
                                          </p:spTgt>
                                        </p:tgtEl>
                                      </p:cBhvr>
                                      <p:to x="100000" y="100000"/>
                                    </p:animScale>
                                    <p:animScale>
                                      <p:cBhvr>
                                        <p:cTn id="15" dur="26">
                                          <p:stCondLst>
                                            <p:cond delay="1312"/>
                                          </p:stCondLst>
                                        </p:cTn>
                                        <p:tgtEl>
                                          <p:spTgt spid="4099">
                                            <p:txEl>
                                              <p:pRg st="0" end="0"/>
                                            </p:txEl>
                                          </p:spTgt>
                                        </p:tgtEl>
                                      </p:cBhvr>
                                      <p:to x="100000" y="80000"/>
                                    </p:animScale>
                                    <p:animScale>
                                      <p:cBhvr>
                                        <p:cTn id="16" dur="166" decel="50000">
                                          <p:stCondLst>
                                            <p:cond delay="1338"/>
                                          </p:stCondLst>
                                        </p:cTn>
                                        <p:tgtEl>
                                          <p:spTgt spid="4099">
                                            <p:txEl>
                                              <p:pRg st="0" end="0"/>
                                            </p:txEl>
                                          </p:spTgt>
                                        </p:tgtEl>
                                      </p:cBhvr>
                                      <p:to x="100000" y="100000"/>
                                    </p:animScale>
                                    <p:animScale>
                                      <p:cBhvr>
                                        <p:cTn id="17" dur="26">
                                          <p:stCondLst>
                                            <p:cond delay="1642"/>
                                          </p:stCondLst>
                                        </p:cTn>
                                        <p:tgtEl>
                                          <p:spTgt spid="4099">
                                            <p:txEl>
                                              <p:pRg st="0" end="0"/>
                                            </p:txEl>
                                          </p:spTgt>
                                        </p:tgtEl>
                                      </p:cBhvr>
                                      <p:to x="100000" y="90000"/>
                                    </p:animScale>
                                    <p:animScale>
                                      <p:cBhvr>
                                        <p:cTn id="18" dur="166" decel="50000">
                                          <p:stCondLst>
                                            <p:cond delay="1668"/>
                                          </p:stCondLst>
                                        </p:cTn>
                                        <p:tgtEl>
                                          <p:spTgt spid="4099">
                                            <p:txEl>
                                              <p:pRg st="0" end="0"/>
                                            </p:txEl>
                                          </p:spTgt>
                                        </p:tgtEl>
                                      </p:cBhvr>
                                      <p:to x="100000" y="100000"/>
                                    </p:animScale>
                                    <p:animScale>
                                      <p:cBhvr>
                                        <p:cTn id="19" dur="26">
                                          <p:stCondLst>
                                            <p:cond delay="1808"/>
                                          </p:stCondLst>
                                        </p:cTn>
                                        <p:tgtEl>
                                          <p:spTgt spid="4099">
                                            <p:txEl>
                                              <p:pRg st="0" end="0"/>
                                            </p:txEl>
                                          </p:spTgt>
                                        </p:tgtEl>
                                      </p:cBhvr>
                                      <p:to x="100000" y="95000"/>
                                    </p:animScale>
                                    <p:animScale>
                                      <p:cBhvr>
                                        <p:cTn id="20" dur="166" decel="50000">
                                          <p:stCondLst>
                                            <p:cond delay="1834"/>
                                          </p:stCondLst>
                                        </p:cTn>
                                        <p:tgtEl>
                                          <p:spTgt spid="4099">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4100"/>
                                        </p:tgtEl>
                                        <p:attrNameLst>
                                          <p:attrName>style.visibility</p:attrName>
                                        </p:attrNameLst>
                                      </p:cBhvr>
                                      <p:to>
                                        <p:strVal val="visible"/>
                                      </p:to>
                                    </p:set>
                                    <p:animEffect transition="in" filter="fade">
                                      <p:cBhvr>
                                        <p:cTn id="25" dur="2000"/>
                                        <p:tgtEl>
                                          <p:spTgt spid="4100"/>
                                        </p:tgtEl>
                                      </p:cBhvr>
                                    </p:animEffect>
                                    <p:anim calcmode="lin" valueType="num">
                                      <p:cBhvr>
                                        <p:cTn id="26" dur="2000" fill="hold"/>
                                        <p:tgtEl>
                                          <p:spTgt spid="4100"/>
                                        </p:tgtEl>
                                        <p:attrNameLst>
                                          <p:attrName>style.rotation</p:attrName>
                                        </p:attrNameLst>
                                      </p:cBhvr>
                                      <p:tavLst>
                                        <p:tav tm="0">
                                          <p:val>
                                            <p:fltVal val="720"/>
                                          </p:val>
                                        </p:tav>
                                        <p:tav tm="100000">
                                          <p:val>
                                            <p:fltVal val="0"/>
                                          </p:val>
                                        </p:tav>
                                      </p:tavLst>
                                    </p:anim>
                                    <p:anim calcmode="lin" valueType="num">
                                      <p:cBhvr>
                                        <p:cTn id="27" dur="2000" fill="hold"/>
                                        <p:tgtEl>
                                          <p:spTgt spid="4100"/>
                                        </p:tgtEl>
                                        <p:attrNameLst>
                                          <p:attrName>ppt_h</p:attrName>
                                        </p:attrNameLst>
                                      </p:cBhvr>
                                      <p:tavLst>
                                        <p:tav tm="0">
                                          <p:val>
                                            <p:fltVal val="0"/>
                                          </p:val>
                                        </p:tav>
                                        <p:tav tm="100000">
                                          <p:val>
                                            <p:strVal val="#ppt_h"/>
                                          </p:val>
                                        </p:tav>
                                      </p:tavLst>
                                    </p:anim>
                                    <p:anim calcmode="lin" valueType="num">
                                      <p:cBhvr>
                                        <p:cTn id="28" dur="2000" fill="hold"/>
                                        <p:tgtEl>
                                          <p:spTgt spid="4100"/>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36" presetClass="emph" presetSubtype="0" fill="hold" nodeType="clickEffect">
                                  <p:stCondLst>
                                    <p:cond delay="0"/>
                                  </p:stCondLst>
                                  <p:iterate type="lt">
                                    <p:tmPct val="10000"/>
                                  </p:iterate>
                                  <p:childTnLst>
                                    <p:animScale>
                                      <p:cBhvr>
                                        <p:cTn id="32" dur="250" autoRev="1" fill="hold">
                                          <p:stCondLst>
                                            <p:cond delay="0"/>
                                          </p:stCondLst>
                                        </p:cTn>
                                        <p:tgtEl>
                                          <p:spTgt spid="4099">
                                            <p:txEl>
                                              <p:pRg st="0" end="0"/>
                                            </p:txEl>
                                          </p:spTgt>
                                        </p:tgtEl>
                                      </p:cBhvr>
                                      <p:to x="80000" y="100000"/>
                                    </p:animScale>
                                    <p:anim by="(#ppt_w*0.10)" calcmode="lin" valueType="num">
                                      <p:cBhvr>
                                        <p:cTn id="33" dur="250" autoRev="1" fill="hold">
                                          <p:stCondLst>
                                            <p:cond delay="0"/>
                                          </p:stCondLst>
                                        </p:cTn>
                                        <p:tgtEl>
                                          <p:spTgt spid="4099">
                                            <p:txEl>
                                              <p:pRg st="0" end="0"/>
                                            </p:txEl>
                                          </p:spTgt>
                                        </p:tgtEl>
                                        <p:attrNameLst>
                                          <p:attrName>ppt_x</p:attrName>
                                        </p:attrNameLst>
                                      </p:cBhvr>
                                    </p:anim>
                                    <p:anim by="(-#ppt_w*0.10)" calcmode="lin" valueType="num">
                                      <p:cBhvr>
                                        <p:cTn id="34" dur="250" autoRev="1" fill="hold">
                                          <p:stCondLst>
                                            <p:cond delay="0"/>
                                          </p:stCondLst>
                                        </p:cTn>
                                        <p:tgtEl>
                                          <p:spTgt spid="4099">
                                            <p:txEl>
                                              <p:pRg st="0" end="0"/>
                                            </p:txEl>
                                          </p:spTgt>
                                        </p:tgtEl>
                                        <p:attrNameLst>
                                          <p:attrName>ppt_y</p:attrName>
                                        </p:attrNameLst>
                                      </p:cBhvr>
                                    </p:anim>
                                    <p:animRot by="-480000">
                                      <p:cBhvr>
                                        <p:cTn id="35" dur="250" autoRev="1" fill="hold">
                                          <p:stCondLst>
                                            <p:cond delay="0"/>
                                          </p:stCondLst>
                                        </p:cTn>
                                        <p:tgtEl>
                                          <p:spTgt spid="4099">
                                            <p:txEl>
                                              <p:pRg st="0" end="0"/>
                                            </p:txEl>
                                          </p:spTgt>
                                        </p:tgtEl>
                                        <p:attrNameLst>
                                          <p:attrName>r</p:attrName>
                                        </p:attrNameLst>
                                      </p:cBhvr>
                                    </p:animRot>
                                  </p:childTnLst>
                                </p:cTn>
                              </p:par>
                            </p:childTnLst>
                          </p:cTn>
                        </p:par>
                        <p:par>
                          <p:cTn id="36" fill="hold">
                            <p:stCondLst>
                              <p:cond delay="5300"/>
                            </p:stCondLst>
                            <p:childTnLst>
                              <p:par>
                                <p:cTn id="37" presetID="26" presetClass="emph" presetSubtype="0" fill="hold" nodeType="afterEffect">
                                  <p:stCondLst>
                                    <p:cond delay="0"/>
                                  </p:stCondLst>
                                  <p:childTnLst>
                                    <p:animEffect transition="out" filter="fade">
                                      <p:cBhvr>
                                        <p:cTn id="38" dur="500" tmFilter="0, 0; .2, .5; .8, .5; 1, 0"/>
                                        <p:tgtEl>
                                          <p:spTgt spid="4100"/>
                                        </p:tgtEl>
                                      </p:cBhvr>
                                    </p:animEffect>
                                    <p:animScale>
                                      <p:cBhvr>
                                        <p:cTn id="39" dur="250" autoRev="1" fill="hold"/>
                                        <p:tgtEl>
                                          <p:spTgt spid="4100"/>
                                        </p:tgtEl>
                                      </p:cBhvr>
                                      <p:by x="105000" y="105000"/>
                                    </p:animScale>
                                  </p:childTnLst>
                                </p:cTn>
                              </p:par>
                            </p:childTnLst>
                          </p:cTn>
                        </p:par>
                        <p:par>
                          <p:cTn id="40" fill="hold">
                            <p:stCondLst>
                              <p:cond delay="5800"/>
                            </p:stCondLst>
                            <p:childTnLst>
                              <p:par>
                                <p:cTn id="41" presetID="27" presetClass="emph" presetSubtype="0" fill="hold" nodeType="afterEffect">
                                  <p:stCondLst>
                                    <p:cond delay="0"/>
                                  </p:stCondLst>
                                  <p:childTnLst>
                                    <p:animClr clrSpc="rgb" dir="cw">
                                      <p:cBhvr override="childStyle">
                                        <p:cTn id="42" dur="250" autoRev="1" fill="hold"/>
                                        <p:tgtEl>
                                          <p:spTgt spid="4100"/>
                                        </p:tgtEl>
                                        <p:attrNameLst>
                                          <p:attrName>style.color</p:attrName>
                                        </p:attrNameLst>
                                      </p:cBhvr>
                                      <p:to>
                                        <a:schemeClr val="bg1"/>
                                      </p:to>
                                    </p:animClr>
                                    <p:animClr clrSpc="rgb" dir="cw">
                                      <p:cBhvr>
                                        <p:cTn id="43" dur="250" autoRev="1" fill="hold"/>
                                        <p:tgtEl>
                                          <p:spTgt spid="4100"/>
                                        </p:tgtEl>
                                        <p:attrNameLst>
                                          <p:attrName>fillcolor</p:attrName>
                                        </p:attrNameLst>
                                      </p:cBhvr>
                                      <p:to>
                                        <a:schemeClr val="bg1"/>
                                      </p:to>
                                    </p:animClr>
                                    <p:set>
                                      <p:cBhvr>
                                        <p:cTn id="44" dur="250" autoRev="1" fill="hold"/>
                                        <p:tgtEl>
                                          <p:spTgt spid="4100"/>
                                        </p:tgtEl>
                                        <p:attrNameLst>
                                          <p:attrName>fill.type</p:attrName>
                                        </p:attrNameLst>
                                      </p:cBhvr>
                                      <p:to>
                                        <p:strVal val="solid"/>
                                      </p:to>
                                    </p:set>
                                    <p:set>
                                      <p:cBhvr>
                                        <p:cTn id="45" dur="250" autoRev="1" fill="hold"/>
                                        <p:tgtEl>
                                          <p:spTgt spid="4100"/>
                                        </p:tgtEl>
                                        <p:attrNameLst>
                                          <p:attrName>fill.on</p:attrName>
                                        </p:attrNameLst>
                                      </p:cBhvr>
                                      <p:to>
                                        <p:strVal val="true"/>
                                      </p:to>
                                    </p:set>
                                  </p:childTnLst>
                                </p:cTn>
                              </p:par>
                            </p:childTnLst>
                          </p:cTn>
                        </p:par>
                        <p:par>
                          <p:cTn id="46" fill="hold">
                            <p:stCondLst>
                              <p:cond delay="6300"/>
                            </p:stCondLst>
                            <p:childTnLst>
                              <p:par>
                                <p:cTn id="47" presetID="26" presetClass="emph" presetSubtype="0" fill="hold" nodeType="afterEffect">
                                  <p:stCondLst>
                                    <p:cond delay="0"/>
                                  </p:stCondLst>
                                  <p:childTnLst>
                                    <p:animEffect transition="out" filter="fade">
                                      <p:cBhvr>
                                        <p:cTn id="48" dur="500" tmFilter="0, 0; .2, .5; .8, .5; 1, 0"/>
                                        <p:tgtEl>
                                          <p:spTgt spid="4100"/>
                                        </p:tgtEl>
                                      </p:cBhvr>
                                    </p:animEffect>
                                    <p:animScale>
                                      <p:cBhvr>
                                        <p:cTn id="49" dur="250" autoRev="1" fill="hold"/>
                                        <p:tgtEl>
                                          <p:spTgt spid="410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1524000"/>
            <a:ext cx="8229600" cy="1371600"/>
          </a:xfrm>
        </p:spPr>
        <p:txBody>
          <a:bodyPr/>
          <a:lstStyle/>
          <a:p>
            <a:pPr eaLnBrk="1" hangingPunct="1">
              <a:defRPr/>
            </a:pPr>
            <a:r>
              <a:rPr lang="en-US" sz="8000" smtClean="0">
                <a:latin typeface="Brady Bunch" pitchFamily="34" charset="0"/>
              </a:rPr>
              <a:t>How well do you know your state?</a:t>
            </a:r>
          </a:p>
        </p:txBody>
      </p:sp>
      <p:sp>
        <p:nvSpPr>
          <p:cNvPr id="21507" name="Text Box 3"/>
          <p:cNvSpPr txBox="1">
            <a:spLocks noChangeArrowheads="1"/>
          </p:cNvSpPr>
          <p:nvPr/>
        </p:nvSpPr>
        <p:spPr bwMode="auto">
          <a:xfrm>
            <a:off x="1447800" y="3886200"/>
            <a:ext cx="6781800" cy="366713"/>
          </a:xfrm>
          <a:prstGeom prst="rect">
            <a:avLst/>
          </a:prstGeom>
          <a:noFill/>
          <a:ln w="9525">
            <a:noFill/>
            <a:miter lim="800000"/>
            <a:headEnd/>
            <a:tailEnd/>
          </a:ln>
        </p:spPr>
        <p:txBody>
          <a:bodyPr>
            <a:spAutoFit/>
          </a:bodyPr>
          <a:lstStyle/>
          <a:p>
            <a:pPr>
              <a:spcBef>
                <a:spcPct val="50000"/>
              </a:spcBef>
            </a:pPr>
            <a:endParaRPr lang="en-US"/>
          </a:p>
        </p:txBody>
      </p:sp>
      <p:pic>
        <p:nvPicPr>
          <p:cNvPr id="22532" name="Picture 4" descr="Dolly and Elvis"/>
          <p:cNvPicPr>
            <a:picLocks noChangeAspect="1" noChangeArrowheads="1"/>
          </p:cNvPicPr>
          <p:nvPr/>
        </p:nvPicPr>
        <p:blipFill>
          <a:blip r:embed="rId3"/>
          <a:srcRect/>
          <a:stretch>
            <a:fillRect/>
          </a:stretch>
        </p:blipFill>
        <p:spPr bwMode="auto">
          <a:xfrm>
            <a:off x="1828800" y="3575050"/>
            <a:ext cx="5867400" cy="2552700"/>
          </a:xfrm>
          <a:prstGeom prst="rect">
            <a:avLst/>
          </a:prstGeom>
          <a:noFill/>
          <a:ln w="9525">
            <a:noFill/>
            <a:miter lim="800000"/>
            <a:headEnd/>
            <a:tailEnd/>
          </a:ln>
        </p:spPr>
      </p:pic>
      <p:sp>
        <p:nvSpPr>
          <p:cNvPr id="22533" name="Text Box 5"/>
          <p:cNvSpPr txBox="1">
            <a:spLocks noChangeArrowheads="1"/>
          </p:cNvSpPr>
          <p:nvPr/>
        </p:nvSpPr>
        <p:spPr bwMode="auto">
          <a:xfrm rot="-393552">
            <a:off x="3438525" y="4570413"/>
            <a:ext cx="1905000" cy="1136650"/>
          </a:xfrm>
          <a:prstGeom prst="rect">
            <a:avLst/>
          </a:prstGeom>
          <a:solidFill>
            <a:schemeClr val="tx1"/>
          </a:solidFill>
          <a:ln w="38100" cmpd="dbl">
            <a:solidFill>
              <a:srgbClr val="003300"/>
            </a:solidFill>
            <a:miter lim="800000"/>
            <a:headEnd/>
            <a:tailEnd/>
          </a:ln>
        </p:spPr>
        <p:txBody>
          <a:bodyPr>
            <a:spAutoFit/>
          </a:bodyPr>
          <a:lstStyle/>
          <a:p>
            <a:pPr algn="ctr">
              <a:spcBef>
                <a:spcPct val="50000"/>
              </a:spcBef>
            </a:pPr>
            <a:r>
              <a:rPr lang="en-US" sz="2400">
                <a:solidFill>
                  <a:srgbClr val="FF0000"/>
                </a:solidFill>
              </a:rPr>
              <a:t>Tennessee</a:t>
            </a:r>
          </a:p>
          <a:p>
            <a:pPr algn="ctr">
              <a:spcBef>
                <a:spcPct val="50000"/>
              </a:spcBef>
            </a:pPr>
            <a:r>
              <a:rPr lang="en-US" sz="2000">
                <a:solidFill>
                  <a:srgbClr val="FF0000"/>
                </a:solidFill>
              </a:rPr>
              <a:t>Just the Facts</a:t>
            </a:r>
          </a:p>
          <a:p>
            <a:pPr algn="ctr">
              <a:spcBef>
                <a:spcPct val="50000"/>
              </a:spcBef>
            </a:pPr>
            <a:endParaRPr lang="en-US" sz="8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2530"/>
                                        </p:tgtEl>
                                        <p:attrNameLst>
                                          <p:attrName>style.visibility</p:attrName>
                                        </p:attrNameLst>
                                      </p:cBhvr>
                                      <p:to>
                                        <p:strVal val="visible"/>
                                      </p:to>
                                    </p:set>
                                    <p:animEffect transition="in" filter="fade">
                                      <p:cBhvr>
                                        <p:cTn id="7" dur="500"/>
                                        <p:tgtEl>
                                          <p:spTgt spid="22530"/>
                                        </p:tgtEl>
                                      </p:cBhvr>
                                    </p:animEffect>
                                    <p:anim calcmode="lin" valueType="num">
                                      <p:cBhvr>
                                        <p:cTn id="8" dur="500" fill="hold"/>
                                        <p:tgtEl>
                                          <p:spTgt spid="22530"/>
                                        </p:tgtEl>
                                        <p:attrNameLst>
                                          <p:attrName>ppt_w</p:attrName>
                                        </p:attrNameLst>
                                      </p:cBhvr>
                                      <p:tavLst>
                                        <p:tav tm="0" fmla="#ppt_w*sin(2.5*pi*$)">
                                          <p:val>
                                            <p:fltVal val="0"/>
                                          </p:val>
                                        </p:tav>
                                        <p:tav tm="100000">
                                          <p:val>
                                            <p:fltVal val="1"/>
                                          </p:val>
                                        </p:tav>
                                      </p:tavLst>
                                    </p:anim>
                                    <p:anim calcmode="lin" valueType="num">
                                      <p:cBhvr>
                                        <p:cTn id="9" dur="500" fill="hold"/>
                                        <p:tgtEl>
                                          <p:spTgt spid="2253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9" presetClass="path" presetSubtype="0" accel="50000" decel="50000" fill="hold" grpId="1" nodeType="clickEffect">
                                  <p:stCondLst>
                                    <p:cond delay="0"/>
                                  </p:stCondLst>
                                  <p:iterate type="lt">
                                    <p:tmPct val="0"/>
                                  </p:iterate>
                                  <p:childTnLst>
                                    <p:animMotion origin="layout" path="M 0 0  C 0.012 -0.02397  0.033 -0.05859  0.058 -0.05859  C 0.095 -0.05859  0.125 -0.02264  0.125 0.02264  C 0.125 0.03728  0.122 0.0506  0.116 0.06258  C 0.117 0.06258  0 0.24233  0 0.24366  C 0 0.24233  -0.117 0.06258  -0.116 0.06258  C -0.122 0.0506  -0.125 0.03728  -0.125 0.02264  C -0.125 -0.02264  -0.095 -0.05859  -0.057 -0.05859  C -0.033 -0.05859  -0.012 -0.02397  0 0  Z" pathEditMode="relative" ptsTypes="">
                                      <p:cBhvr>
                                        <p:cTn id="13" dur="2000" fill="hold"/>
                                        <p:tgtEl>
                                          <p:spTgt spid="22530"/>
                                        </p:tgtEl>
                                        <p:attrNameLst>
                                          <p:attrName>ppt_x</p:attrName>
                                          <p:attrName>ppt_y</p:attrName>
                                        </p:attrNameLst>
                                      </p:cBhvr>
                                    </p:animMotion>
                                  </p:childTnLst>
                                </p:cTn>
                              </p:par>
                              <p:par>
                                <p:cTn id="14" presetID="43" presetClass="entr" presetSubtype="0" fill="hold" nodeType="withEffect">
                                  <p:stCondLst>
                                    <p:cond delay="0"/>
                                  </p:stCondLst>
                                  <p:childTnLst>
                                    <p:set>
                                      <p:cBhvr>
                                        <p:cTn id="15" dur="1" fill="hold">
                                          <p:stCondLst>
                                            <p:cond delay="0"/>
                                          </p:stCondLst>
                                        </p:cTn>
                                        <p:tgtEl>
                                          <p:spTgt spid="22532"/>
                                        </p:tgtEl>
                                        <p:attrNameLst>
                                          <p:attrName>style.visibility</p:attrName>
                                        </p:attrNameLst>
                                      </p:cBhvr>
                                      <p:to>
                                        <p:strVal val="visible"/>
                                      </p:to>
                                    </p:set>
                                    <p:animEffect transition="in" filter="fade">
                                      <p:cBhvr>
                                        <p:cTn id="16" dur="100"/>
                                        <p:tgtEl>
                                          <p:spTgt spid="22532"/>
                                        </p:tgtEl>
                                      </p:cBhvr>
                                    </p:animEffect>
                                    <p:anim calcmode="lin" valueType="num">
                                      <p:cBhvr>
                                        <p:cTn id="17" dur="400" fill="hold"/>
                                        <p:tgtEl>
                                          <p:spTgt spid="22532"/>
                                        </p:tgtEl>
                                        <p:attrNameLst>
                                          <p:attrName>ppt_x</p:attrName>
                                        </p:attrNameLst>
                                      </p:cBhvr>
                                      <p:tavLst>
                                        <p:tav tm="0">
                                          <p:val>
                                            <p:strVal val="#ppt_x"/>
                                          </p:val>
                                        </p:tav>
                                        <p:tav tm="100000">
                                          <p:val>
                                            <p:strVal val="#ppt_x"/>
                                          </p:val>
                                        </p:tav>
                                      </p:tavLst>
                                    </p:anim>
                                    <p:anim calcmode="lin" valueType="num">
                                      <p:cBhvr>
                                        <p:cTn id="18" dur="400" fill="hold"/>
                                        <p:tgtEl>
                                          <p:spTgt spid="22532"/>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2253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2253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22533"/>
                                        </p:tgtEl>
                                        <p:attrNameLst>
                                          <p:attrName>style.visibility</p:attrName>
                                        </p:attrNameLst>
                                      </p:cBhvr>
                                      <p:to>
                                        <p:strVal val="visible"/>
                                      </p:to>
                                    </p:set>
                                    <p:animEffect transition="in" filter="fade">
                                      <p:cBhvr>
                                        <p:cTn id="25" dur="100"/>
                                        <p:tgtEl>
                                          <p:spTgt spid="22533"/>
                                        </p:tgtEl>
                                      </p:cBhvr>
                                    </p:animEffect>
                                    <p:anim calcmode="lin" valueType="num">
                                      <p:cBhvr>
                                        <p:cTn id="26" dur="400" fill="hold"/>
                                        <p:tgtEl>
                                          <p:spTgt spid="22533"/>
                                        </p:tgtEl>
                                        <p:attrNameLst>
                                          <p:attrName>ppt_x</p:attrName>
                                        </p:attrNameLst>
                                      </p:cBhvr>
                                      <p:tavLst>
                                        <p:tav tm="0">
                                          <p:val>
                                            <p:strVal val="#ppt_x"/>
                                          </p:val>
                                        </p:tav>
                                        <p:tav tm="100000">
                                          <p:val>
                                            <p:strVal val="#ppt_x"/>
                                          </p:val>
                                        </p:tav>
                                      </p:tavLst>
                                    </p:anim>
                                    <p:anim calcmode="lin" valueType="num">
                                      <p:cBhvr>
                                        <p:cTn id="27" dur="400" fill="hold"/>
                                        <p:tgtEl>
                                          <p:spTgt spid="22533"/>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2253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2253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0" grpId="1"/>
      <p:bldP spid="225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smtClean="0">
                <a:latin typeface="Arial" pitchFamily="34" charset="0"/>
                <a:cs typeface="Arial" pitchFamily="34" charset="0"/>
              </a:rPr>
              <a:t>What is the state bird?</a:t>
            </a:r>
          </a:p>
        </p:txBody>
      </p:sp>
      <p:sp>
        <p:nvSpPr>
          <p:cNvPr id="23555" name="Rectangle 3"/>
          <p:cNvSpPr>
            <a:spLocks noGrp="1" noChangeArrowheads="1"/>
          </p:cNvSpPr>
          <p:nvPr>
            <p:ph type="body" idx="1"/>
          </p:nvPr>
        </p:nvSpPr>
        <p:spPr/>
        <p:txBody>
          <a:bodyPr/>
          <a:lstStyle/>
          <a:p>
            <a:pPr eaLnBrk="1" hangingPunct="1">
              <a:defRPr/>
            </a:pPr>
            <a:r>
              <a:rPr lang="en-US" sz="6000" dirty="0" smtClean="0">
                <a:latin typeface="Arial" pitchFamily="34" charset="0"/>
                <a:cs typeface="Arial" pitchFamily="34" charset="0"/>
              </a:rPr>
              <a:t>A) Mockingbird</a:t>
            </a:r>
          </a:p>
          <a:p>
            <a:pPr eaLnBrk="1" hangingPunct="1">
              <a:defRPr/>
            </a:pPr>
            <a:r>
              <a:rPr lang="en-US" sz="6000" dirty="0" smtClean="0">
                <a:latin typeface="Arial" pitchFamily="34" charset="0"/>
                <a:cs typeface="Arial" pitchFamily="34" charset="0"/>
              </a:rPr>
              <a:t>B) Sparrow</a:t>
            </a:r>
          </a:p>
          <a:p>
            <a:pPr eaLnBrk="1" hangingPunct="1">
              <a:defRPr/>
            </a:pPr>
            <a:r>
              <a:rPr lang="en-US" sz="6000" dirty="0" smtClean="0">
                <a:latin typeface="Arial" pitchFamily="34" charset="0"/>
                <a:cs typeface="Arial" pitchFamily="34" charset="0"/>
              </a:rPr>
              <a:t>C) Woodpecker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81000" y="0"/>
            <a:ext cx="8305800" cy="1905000"/>
          </a:xfrm>
        </p:spPr>
        <p:txBody>
          <a:bodyPr/>
          <a:lstStyle/>
          <a:p>
            <a:pPr algn="ctr" eaLnBrk="1" hangingPunct="1">
              <a:buFont typeface="Wingdings" pitchFamily="2" charset="2"/>
              <a:buNone/>
              <a:defRPr/>
            </a:pPr>
            <a:r>
              <a:rPr lang="en-US" sz="5400" dirty="0" smtClean="0">
                <a:latin typeface="Arial" pitchFamily="34" charset="0"/>
                <a:cs typeface="Arial" pitchFamily="34" charset="0"/>
              </a:rPr>
              <a:t>A) The state bird </a:t>
            </a:r>
            <a:br>
              <a:rPr lang="en-US" sz="5400" dirty="0" smtClean="0">
                <a:latin typeface="Arial" pitchFamily="34" charset="0"/>
                <a:cs typeface="Arial" pitchFamily="34" charset="0"/>
              </a:rPr>
            </a:br>
            <a:r>
              <a:rPr lang="en-US" sz="5400" dirty="0" smtClean="0">
                <a:latin typeface="Arial" pitchFamily="34" charset="0"/>
                <a:cs typeface="Arial" pitchFamily="34" charset="0"/>
              </a:rPr>
              <a:t>a mockingbird</a:t>
            </a:r>
          </a:p>
        </p:txBody>
      </p:sp>
      <p:pic>
        <p:nvPicPr>
          <p:cNvPr id="24579" name="Picture 3" descr="mockingbirg"/>
          <p:cNvPicPr>
            <a:picLocks noChangeAspect="1" noChangeArrowheads="1"/>
          </p:cNvPicPr>
          <p:nvPr/>
        </p:nvPicPr>
        <p:blipFill>
          <a:blip r:embed="rId3"/>
          <a:srcRect/>
          <a:stretch>
            <a:fillRect/>
          </a:stretch>
        </p:blipFill>
        <p:spPr bwMode="auto">
          <a:xfrm>
            <a:off x="1600200" y="1690688"/>
            <a:ext cx="5638800" cy="51673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ppt_w</p:attrName>
                                        </p:attrNameLst>
                                      </p:cBhvr>
                                      <p:tavLst>
                                        <p:tav tm="0">
                                          <p:val>
                                            <p:strVal val="#ppt_w*0.05"/>
                                          </p:val>
                                        </p:tav>
                                        <p:tav tm="100000">
                                          <p:val>
                                            <p:strVal val="#ppt_w"/>
                                          </p:val>
                                        </p:tav>
                                      </p:tavLst>
                                    </p:anim>
                                    <p:anim calcmode="lin" valueType="num">
                                      <p:cBhvr>
                                        <p:cTn id="8" dur="500" fill="hold"/>
                                        <p:tgtEl>
                                          <p:spTgt spid="24579"/>
                                        </p:tgtEl>
                                        <p:attrNameLst>
                                          <p:attrName>ppt_h</p:attrName>
                                        </p:attrNameLst>
                                      </p:cBhvr>
                                      <p:tavLst>
                                        <p:tav tm="0">
                                          <p:val>
                                            <p:strVal val="#ppt_h"/>
                                          </p:val>
                                        </p:tav>
                                        <p:tav tm="100000">
                                          <p:val>
                                            <p:strVal val="#ppt_h"/>
                                          </p:val>
                                        </p:tav>
                                      </p:tavLst>
                                    </p:anim>
                                    <p:anim calcmode="lin" valueType="num">
                                      <p:cBhvr>
                                        <p:cTn id="9" dur="500" fill="hold"/>
                                        <p:tgtEl>
                                          <p:spTgt spid="24579"/>
                                        </p:tgtEl>
                                        <p:attrNameLst>
                                          <p:attrName>ppt_x</p:attrName>
                                        </p:attrNameLst>
                                      </p:cBhvr>
                                      <p:tavLst>
                                        <p:tav tm="0">
                                          <p:val>
                                            <p:strVal val="#ppt_x-.2"/>
                                          </p:val>
                                        </p:tav>
                                        <p:tav tm="100000">
                                          <p:val>
                                            <p:strVal val="#ppt_x"/>
                                          </p:val>
                                        </p:tav>
                                      </p:tavLst>
                                    </p:anim>
                                    <p:anim calcmode="lin" valueType="num">
                                      <p:cBhvr>
                                        <p:cTn id="10" dur="500" fill="hold"/>
                                        <p:tgtEl>
                                          <p:spTgt spid="24579"/>
                                        </p:tgtEl>
                                        <p:attrNameLst>
                                          <p:attrName>ppt_y</p:attrName>
                                        </p:attrNameLst>
                                      </p:cBhvr>
                                      <p:tavLst>
                                        <p:tav tm="0">
                                          <p:val>
                                            <p:strVal val="#ppt_y"/>
                                          </p:val>
                                        </p:tav>
                                        <p:tav tm="100000">
                                          <p:val>
                                            <p:strVal val="#ppt_y"/>
                                          </p:val>
                                        </p:tav>
                                      </p:tavLst>
                                    </p:anim>
                                    <p:animEffect transition="in" filter="fade">
                                      <p:cBhvr>
                                        <p:cTn id="11" dur="500"/>
                                        <p:tgtEl>
                                          <p:spTgt spid="24579"/>
                                        </p:tgtEl>
                                      </p:cBhvr>
                                    </p:animEffect>
                                  </p:childTnLst>
                                </p:cTn>
                              </p:par>
                            </p:childTnLst>
                          </p:cTn>
                        </p:par>
                        <p:par>
                          <p:cTn id="12" fill="hold">
                            <p:stCondLst>
                              <p:cond delay="500"/>
                            </p:stCondLst>
                            <p:childTnLst>
                              <p:par>
                                <p:cTn id="13" presetID="52" presetClass="entr" presetSubtype="0" fill="hold" nodeType="afterEffect">
                                  <p:stCondLst>
                                    <p:cond delay="0"/>
                                  </p:stCondLst>
                                  <p:childTnLst>
                                    <p:set>
                                      <p:cBhvr>
                                        <p:cTn id="14" dur="1" fill="hold">
                                          <p:stCondLst>
                                            <p:cond delay="0"/>
                                          </p:stCondLst>
                                        </p:cTn>
                                        <p:tgtEl>
                                          <p:spTgt spid="24578">
                                            <p:txEl>
                                              <p:pRg st="0" end="0"/>
                                            </p:txEl>
                                          </p:spTgt>
                                        </p:tgtEl>
                                        <p:attrNameLst>
                                          <p:attrName>style.visibility</p:attrName>
                                        </p:attrNameLst>
                                      </p:cBhvr>
                                      <p:to>
                                        <p:strVal val="visible"/>
                                      </p:to>
                                    </p:set>
                                    <p:animScale>
                                      <p:cBhvr>
                                        <p:cTn id="15" dur="1000" decel="50000" fill="hold">
                                          <p:stCondLst>
                                            <p:cond delay="0"/>
                                          </p:stCondLst>
                                        </p:cTn>
                                        <p:tgtEl>
                                          <p:spTgt spid="2457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4578">
                                            <p:txEl>
                                              <p:pRg st="0" end="0"/>
                                            </p:txEl>
                                          </p:spTgt>
                                        </p:tgtEl>
                                        <p:attrNameLst>
                                          <p:attrName>ppt_x</p:attrName>
                                          <p:attrName>ppt_y</p:attrName>
                                        </p:attrNameLst>
                                      </p:cBhvr>
                                    </p:animMotion>
                                    <p:animEffect transition="in" filter="fade">
                                      <p:cBhvr>
                                        <p:cTn id="17" dur="1000"/>
                                        <p:tgtEl>
                                          <p:spTgt spid="245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smtClean="0">
                <a:latin typeface="Comic Sans MS" pitchFamily="66" charset="0"/>
              </a:rPr>
              <a:t>What are the state insects?</a:t>
            </a:r>
          </a:p>
        </p:txBody>
      </p:sp>
      <p:sp>
        <p:nvSpPr>
          <p:cNvPr id="25603" name="Rectangle 3"/>
          <p:cNvSpPr>
            <a:spLocks noGrp="1" noChangeArrowheads="1"/>
          </p:cNvSpPr>
          <p:nvPr>
            <p:ph type="body" idx="1"/>
          </p:nvPr>
        </p:nvSpPr>
        <p:spPr/>
        <p:txBody>
          <a:bodyPr/>
          <a:lstStyle/>
          <a:p>
            <a:pPr eaLnBrk="1" hangingPunct="1">
              <a:defRPr/>
            </a:pPr>
            <a:r>
              <a:rPr lang="en-US" sz="4800" dirty="0" smtClean="0">
                <a:latin typeface="Comic Sans MS" pitchFamily="66" charset="0"/>
              </a:rPr>
              <a:t>A) Mosquito and Wasp</a:t>
            </a:r>
          </a:p>
          <a:p>
            <a:pPr eaLnBrk="1" hangingPunct="1">
              <a:defRPr/>
            </a:pPr>
            <a:r>
              <a:rPr lang="en-US" sz="4800" dirty="0" smtClean="0">
                <a:latin typeface="Comic Sans MS" pitchFamily="66" charset="0"/>
              </a:rPr>
              <a:t>B) Spider and ant</a:t>
            </a:r>
          </a:p>
          <a:p>
            <a:pPr eaLnBrk="1" hangingPunct="1">
              <a:defRPr/>
            </a:pPr>
            <a:r>
              <a:rPr lang="en-US" sz="4800" dirty="0" smtClean="0">
                <a:latin typeface="Comic Sans MS" pitchFamily="66" charset="0"/>
              </a:rPr>
              <a:t>C) Ladybug and Firefly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2000"/>
                                        <p:tgtEl>
                                          <p:spTgt spid="25603">
                                            <p:txEl>
                                              <p:pRg st="0" end="0"/>
                                            </p:txEl>
                                          </p:spTgt>
                                        </p:tgtEl>
                                      </p:cBhvr>
                                    </p:animEffect>
                                    <p:anim calcmode="lin" valueType="num">
                                      <p:cBhvr>
                                        <p:cTn id="8" dur="2000" fill="hold"/>
                                        <p:tgtEl>
                                          <p:spTgt spid="2560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2560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2560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fade">
                                      <p:cBhvr>
                                        <p:cTn id="15" dur="2000"/>
                                        <p:tgtEl>
                                          <p:spTgt spid="25603">
                                            <p:txEl>
                                              <p:pRg st="1" end="1"/>
                                            </p:txEl>
                                          </p:spTgt>
                                        </p:tgtEl>
                                      </p:cBhvr>
                                    </p:animEffect>
                                    <p:anim calcmode="lin" valueType="num">
                                      <p:cBhvr>
                                        <p:cTn id="16" dur="2000" fill="hold"/>
                                        <p:tgtEl>
                                          <p:spTgt spid="2560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2560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2560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25603">
                                            <p:txEl>
                                              <p:pRg st="2" end="2"/>
                                            </p:txEl>
                                          </p:spTgt>
                                        </p:tgtEl>
                                        <p:attrNameLst>
                                          <p:attrName>style.visibility</p:attrName>
                                        </p:attrNameLst>
                                      </p:cBhvr>
                                      <p:to>
                                        <p:strVal val="visible"/>
                                      </p:to>
                                    </p:set>
                                    <p:animEffect transition="in" filter="fade">
                                      <p:cBhvr>
                                        <p:cTn id="23" dur="2000"/>
                                        <p:tgtEl>
                                          <p:spTgt spid="25603">
                                            <p:txEl>
                                              <p:pRg st="2" end="2"/>
                                            </p:txEl>
                                          </p:spTgt>
                                        </p:tgtEl>
                                      </p:cBhvr>
                                    </p:animEffect>
                                    <p:anim calcmode="lin" valueType="num">
                                      <p:cBhvr>
                                        <p:cTn id="24" dur="2000" fill="hold"/>
                                        <p:tgtEl>
                                          <p:spTgt spid="25603">
                                            <p:txEl>
                                              <p:pRg st="2" end="2"/>
                                            </p:txEl>
                                          </p:spTgt>
                                        </p:tgtEl>
                                        <p:attrNameLst>
                                          <p:attrName>style.rotation</p:attrName>
                                        </p:attrNameLst>
                                      </p:cBhvr>
                                      <p:tavLst>
                                        <p:tav tm="0">
                                          <p:val>
                                            <p:fltVal val="720"/>
                                          </p:val>
                                        </p:tav>
                                        <p:tav tm="100000">
                                          <p:val>
                                            <p:fltVal val="0"/>
                                          </p:val>
                                        </p:tav>
                                      </p:tavLst>
                                    </p:anim>
                                    <p:anim calcmode="lin" valueType="num">
                                      <p:cBhvr>
                                        <p:cTn id="25" dur="2000" fill="hold"/>
                                        <p:tgtEl>
                                          <p:spTgt spid="25603">
                                            <p:txEl>
                                              <p:pRg st="2" end="2"/>
                                            </p:txEl>
                                          </p:spTgt>
                                        </p:tgtEl>
                                        <p:attrNameLst>
                                          <p:attrName>ppt_h</p:attrName>
                                        </p:attrNameLst>
                                      </p:cBhvr>
                                      <p:tavLst>
                                        <p:tav tm="0">
                                          <p:val>
                                            <p:fltVal val="0"/>
                                          </p:val>
                                        </p:tav>
                                        <p:tav tm="100000">
                                          <p:val>
                                            <p:strVal val="#ppt_h"/>
                                          </p:val>
                                        </p:tav>
                                      </p:tavLst>
                                    </p:anim>
                                    <p:anim calcmode="lin" valueType="num">
                                      <p:cBhvr>
                                        <p:cTn id="26" dur="2000" fill="hold"/>
                                        <p:tgtEl>
                                          <p:spTgt spid="2560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Lady Bug"/>
          <p:cNvPicPr>
            <a:picLocks noChangeAspect="1" noChangeArrowheads="1"/>
          </p:cNvPicPr>
          <p:nvPr/>
        </p:nvPicPr>
        <p:blipFill>
          <a:blip r:embed="rId3"/>
          <a:srcRect/>
          <a:stretch>
            <a:fillRect/>
          </a:stretch>
        </p:blipFill>
        <p:spPr bwMode="auto">
          <a:xfrm>
            <a:off x="4343400" y="2133600"/>
            <a:ext cx="4429125" cy="4448175"/>
          </a:xfrm>
          <a:prstGeom prst="rect">
            <a:avLst/>
          </a:prstGeom>
          <a:noFill/>
          <a:ln w="9525">
            <a:noFill/>
            <a:miter lim="800000"/>
            <a:headEnd/>
            <a:tailEnd/>
          </a:ln>
        </p:spPr>
      </p:pic>
      <p:sp>
        <p:nvSpPr>
          <p:cNvPr id="25603" name="Text Box 3"/>
          <p:cNvSpPr txBox="1">
            <a:spLocks noChangeArrowheads="1"/>
          </p:cNvSpPr>
          <p:nvPr/>
        </p:nvSpPr>
        <p:spPr bwMode="auto">
          <a:xfrm>
            <a:off x="685800" y="609600"/>
            <a:ext cx="8077200" cy="366713"/>
          </a:xfrm>
          <a:prstGeom prst="rect">
            <a:avLst/>
          </a:prstGeom>
          <a:noFill/>
          <a:ln w="9525">
            <a:noFill/>
            <a:miter lim="800000"/>
            <a:headEnd/>
            <a:tailEnd/>
          </a:ln>
        </p:spPr>
        <p:txBody>
          <a:bodyPr>
            <a:spAutoFit/>
          </a:bodyPr>
          <a:lstStyle/>
          <a:p>
            <a:pPr algn="ctr" eaLnBrk="1" hangingPunct="1">
              <a:spcBef>
                <a:spcPct val="50000"/>
              </a:spcBef>
            </a:pPr>
            <a:endParaRPr lang="en-US">
              <a:latin typeface="Arial" charset="0"/>
            </a:endParaRPr>
          </a:p>
        </p:txBody>
      </p:sp>
      <p:sp>
        <p:nvSpPr>
          <p:cNvPr id="26628" name="Rectangle 4"/>
          <p:cNvSpPr>
            <a:spLocks noChangeArrowheads="1"/>
          </p:cNvSpPr>
          <p:nvPr/>
        </p:nvSpPr>
        <p:spPr bwMode="auto">
          <a:xfrm>
            <a:off x="0" y="0"/>
            <a:ext cx="9417050" cy="3051175"/>
          </a:xfrm>
          <a:prstGeom prst="rect">
            <a:avLst/>
          </a:prstGeom>
          <a:noFill/>
          <a:ln w="9525">
            <a:noFill/>
            <a:miter lim="800000"/>
            <a:headEnd/>
            <a:tailEnd/>
          </a:ln>
        </p:spPr>
        <p:txBody>
          <a:bodyPr anchor="ctr">
            <a:spAutoFit/>
          </a:bodyPr>
          <a:lstStyle/>
          <a:p>
            <a:pPr algn="ctr" eaLnBrk="1" hangingPunct="1"/>
            <a:r>
              <a:rPr lang="en-US" sz="4800">
                <a:latin typeface="Comic Sans MS" pitchFamily="66" charset="0"/>
              </a:rPr>
              <a:t>The State Insects </a:t>
            </a:r>
          </a:p>
          <a:p>
            <a:pPr algn="ctr" eaLnBrk="1" hangingPunct="1"/>
            <a:endParaRPr lang="en-US">
              <a:latin typeface="Hooteroll" pitchFamily="2" charset="0"/>
            </a:endParaRPr>
          </a:p>
          <a:p>
            <a:pPr eaLnBrk="1" hangingPunct="1"/>
            <a:r>
              <a:rPr lang="en-US" sz="3600">
                <a:latin typeface="Arial" charset="0"/>
              </a:rPr>
              <a:t>Tennessee has two official state insects: </a:t>
            </a:r>
          </a:p>
          <a:p>
            <a:pPr eaLnBrk="1" hangingPunct="1"/>
            <a:r>
              <a:rPr lang="en-US" sz="3600">
                <a:latin typeface="Arial" charset="0"/>
              </a:rPr>
              <a:t>          C) the firefly and the ladybug. </a:t>
            </a:r>
          </a:p>
          <a:p>
            <a:pPr eaLnBrk="1" hangingPunct="1"/>
            <a:endParaRPr lang="en-US" sz="3600">
              <a:latin typeface="Arial" charset="0"/>
            </a:endParaRPr>
          </a:p>
          <a:p>
            <a:pPr algn="ctr"/>
            <a:endParaRPr lang="en-US" sz="2000">
              <a:latin typeface="Arial" charset="0"/>
            </a:endParaRPr>
          </a:p>
        </p:txBody>
      </p:sp>
      <p:pic>
        <p:nvPicPr>
          <p:cNvPr id="26629" name="Picture 5" descr="Firefly"/>
          <p:cNvPicPr>
            <a:picLocks noChangeAspect="1" noChangeArrowheads="1"/>
          </p:cNvPicPr>
          <p:nvPr/>
        </p:nvPicPr>
        <p:blipFill>
          <a:blip r:embed="rId4"/>
          <a:srcRect/>
          <a:stretch>
            <a:fillRect/>
          </a:stretch>
        </p:blipFill>
        <p:spPr bwMode="auto">
          <a:xfrm>
            <a:off x="0" y="2438400"/>
            <a:ext cx="3962400" cy="35226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6628">
                                            <p:txEl>
                                              <p:pRg st="2" end="2"/>
                                            </p:txEl>
                                          </p:spTgt>
                                        </p:tgtEl>
                                        <p:attrNameLst>
                                          <p:attrName>style.visibility</p:attrName>
                                        </p:attrNameLst>
                                      </p:cBhvr>
                                      <p:to>
                                        <p:strVal val="visible"/>
                                      </p:to>
                                    </p:set>
                                    <p:animEffect transition="in" filter="fade">
                                      <p:cBhvr>
                                        <p:cTn id="7" dur="2000"/>
                                        <p:tgtEl>
                                          <p:spTgt spid="26628">
                                            <p:txEl>
                                              <p:pRg st="2" end="2"/>
                                            </p:txEl>
                                          </p:spTgt>
                                        </p:tgtEl>
                                      </p:cBhvr>
                                    </p:animEffect>
                                    <p:anim calcmode="lin" valueType="num">
                                      <p:cBhvr>
                                        <p:cTn id="8" dur="2000" fill="hold"/>
                                        <p:tgtEl>
                                          <p:spTgt spid="26628">
                                            <p:txEl>
                                              <p:pRg st="2" end="2"/>
                                            </p:txEl>
                                          </p:spTgt>
                                        </p:tgtEl>
                                        <p:attrNameLst>
                                          <p:attrName>style.rotation</p:attrName>
                                        </p:attrNameLst>
                                      </p:cBhvr>
                                      <p:tavLst>
                                        <p:tav tm="0">
                                          <p:val>
                                            <p:fltVal val="720"/>
                                          </p:val>
                                        </p:tav>
                                        <p:tav tm="100000">
                                          <p:val>
                                            <p:fltVal val="0"/>
                                          </p:val>
                                        </p:tav>
                                      </p:tavLst>
                                    </p:anim>
                                    <p:anim calcmode="lin" valueType="num">
                                      <p:cBhvr>
                                        <p:cTn id="9" dur="2000" fill="hold"/>
                                        <p:tgtEl>
                                          <p:spTgt spid="26628">
                                            <p:txEl>
                                              <p:pRg st="2" end="2"/>
                                            </p:txEl>
                                          </p:spTgt>
                                        </p:tgtEl>
                                        <p:attrNameLst>
                                          <p:attrName>ppt_h</p:attrName>
                                        </p:attrNameLst>
                                      </p:cBhvr>
                                      <p:tavLst>
                                        <p:tav tm="0">
                                          <p:val>
                                            <p:fltVal val="0"/>
                                          </p:val>
                                        </p:tav>
                                        <p:tav tm="100000">
                                          <p:val>
                                            <p:strVal val="#ppt_h"/>
                                          </p:val>
                                        </p:tav>
                                      </p:tavLst>
                                    </p:anim>
                                    <p:anim calcmode="lin" valueType="num">
                                      <p:cBhvr>
                                        <p:cTn id="10" dur="2000" fill="hold"/>
                                        <p:tgtEl>
                                          <p:spTgt spid="26628">
                                            <p:txEl>
                                              <p:pRg st="2" end="2"/>
                                            </p:txEl>
                                          </p:spTgt>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26628">
                                            <p:txEl>
                                              <p:pRg st="3" end="3"/>
                                            </p:txEl>
                                          </p:spTgt>
                                        </p:tgtEl>
                                        <p:attrNameLst>
                                          <p:attrName>style.visibility</p:attrName>
                                        </p:attrNameLst>
                                      </p:cBhvr>
                                      <p:to>
                                        <p:strVal val="visible"/>
                                      </p:to>
                                    </p:set>
                                    <p:animEffect transition="in" filter="fade">
                                      <p:cBhvr>
                                        <p:cTn id="13" dur="2000"/>
                                        <p:tgtEl>
                                          <p:spTgt spid="26628">
                                            <p:txEl>
                                              <p:pRg st="3" end="3"/>
                                            </p:txEl>
                                          </p:spTgt>
                                        </p:tgtEl>
                                      </p:cBhvr>
                                    </p:animEffect>
                                    <p:anim calcmode="lin" valueType="num">
                                      <p:cBhvr>
                                        <p:cTn id="14" dur="2000" fill="hold"/>
                                        <p:tgtEl>
                                          <p:spTgt spid="26628">
                                            <p:txEl>
                                              <p:pRg st="3" end="3"/>
                                            </p:txEl>
                                          </p:spTgt>
                                        </p:tgtEl>
                                        <p:attrNameLst>
                                          <p:attrName>style.rotation</p:attrName>
                                        </p:attrNameLst>
                                      </p:cBhvr>
                                      <p:tavLst>
                                        <p:tav tm="0">
                                          <p:val>
                                            <p:fltVal val="720"/>
                                          </p:val>
                                        </p:tav>
                                        <p:tav tm="100000">
                                          <p:val>
                                            <p:fltVal val="0"/>
                                          </p:val>
                                        </p:tav>
                                      </p:tavLst>
                                    </p:anim>
                                    <p:anim calcmode="lin" valueType="num">
                                      <p:cBhvr>
                                        <p:cTn id="15" dur="2000" fill="hold"/>
                                        <p:tgtEl>
                                          <p:spTgt spid="26628">
                                            <p:txEl>
                                              <p:pRg st="3" end="3"/>
                                            </p:txEl>
                                          </p:spTgt>
                                        </p:tgtEl>
                                        <p:attrNameLst>
                                          <p:attrName>ppt_h</p:attrName>
                                        </p:attrNameLst>
                                      </p:cBhvr>
                                      <p:tavLst>
                                        <p:tav tm="0">
                                          <p:val>
                                            <p:fltVal val="0"/>
                                          </p:val>
                                        </p:tav>
                                        <p:tav tm="100000">
                                          <p:val>
                                            <p:strVal val="#ppt_h"/>
                                          </p:val>
                                        </p:tav>
                                      </p:tavLst>
                                    </p:anim>
                                    <p:anim calcmode="lin" valueType="num">
                                      <p:cBhvr>
                                        <p:cTn id="16" dur="2000" fill="hold"/>
                                        <p:tgtEl>
                                          <p:spTgt spid="26628">
                                            <p:txEl>
                                              <p:pRg st="3" end="3"/>
                                            </p:txEl>
                                          </p:spTgt>
                                        </p:tgtEl>
                                        <p:attrNameLst>
                                          <p:attrName>ppt_w</p:attrName>
                                        </p:attrNameLst>
                                      </p:cBhvr>
                                      <p:tavLst>
                                        <p:tav tm="0">
                                          <p:val>
                                            <p:fltVal val="0"/>
                                          </p:val>
                                        </p:tav>
                                        <p:tav tm="100000">
                                          <p:val>
                                            <p:strVal val="#ppt_w"/>
                                          </p:val>
                                        </p:tav>
                                      </p:tavLst>
                                    </p:anim>
                                  </p:childTnLst>
                                </p:cTn>
                              </p:par>
                            </p:childTnLst>
                          </p:cTn>
                        </p:par>
                        <p:par>
                          <p:cTn id="17" fill="hold">
                            <p:stCondLst>
                              <p:cond delay="2000"/>
                            </p:stCondLst>
                            <p:childTnLst>
                              <p:par>
                                <p:cTn id="18" presetID="2" presetClass="entr" presetSubtype="4" fill="hold" nodeType="afterEffect">
                                  <p:stCondLst>
                                    <p:cond delay="0"/>
                                  </p:stCondLst>
                                  <p:childTnLst>
                                    <p:set>
                                      <p:cBhvr>
                                        <p:cTn id="19" dur="1" fill="hold">
                                          <p:stCondLst>
                                            <p:cond delay="0"/>
                                          </p:stCondLst>
                                        </p:cTn>
                                        <p:tgtEl>
                                          <p:spTgt spid="26629"/>
                                        </p:tgtEl>
                                        <p:attrNameLst>
                                          <p:attrName>style.visibility</p:attrName>
                                        </p:attrNameLst>
                                      </p:cBhvr>
                                      <p:to>
                                        <p:strVal val="visible"/>
                                      </p:to>
                                    </p:set>
                                    <p:anim calcmode="lin" valueType="num">
                                      <p:cBhvr additive="base">
                                        <p:cTn id="20" dur="500" fill="hold"/>
                                        <p:tgtEl>
                                          <p:spTgt spid="26629"/>
                                        </p:tgtEl>
                                        <p:attrNameLst>
                                          <p:attrName>ppt_x</p:attrName>
                                        </p:attrNameLst>
                                      </p:cBhvr>
                                      <p:tavLst>
                                        <p:tav tm="0">
                                          <p:val>
                                            <p:strVal val="#ppt_x"/>
                                          </p:val>
                                        </p:tav>
                                        <p:tav tm="100000">
                                          <p:val>
                                            <p:strVal val="#ppt_x"/>
                                          </p:val>
                                        </p:tav>
                                      </p:tavLst>
                                    </p:anim>
                                    <p:anim calcmode="lin" valueType="num">
                                      <p:cBhvr additive="base">
                                        <p:cTn id="21" dur="500" fill="hold"/>
                                        <p:tgtEl>
                                          <p:spTgt spid="26629"/>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6626"/>
                                        </p:tgtEl>
                                        <p:attrNameLst>
                                          <p:attrName>style.visibility</p:attrName>
                                        </p:attrNameLst>
                                      </p:cBhvr>
                                      <p:to>
                                        <p:strVal val="visible"/>
                                      </p:to>
                                    </p:set>
                                    <p:anim calcmode="lin" valueType="num">
                                      <p:cBhvr additive="base">
                                        <p:cTn id="24" dur="500" fill="hold"/>
                                        <p:tgtEl>
                                          <p:spTgt spid="26626"/>
                                        </p:tgtEl>
                                        <p:attrNameLst>
                                          <p:attrName>ppt_x</p:attrName>
                                        </p:attrNameLst>
                                      </p:cBhvr>
                                      <p:tavLst>
                                        <p:tav tm="0">
                                          <p:val>
                                            <p:strVal val="#ppt_x"/>
                                          </p:val>
                                        </p:tav>
                                        <p:tav tm="100000">
                                          <p:val>
                                            <p:strVal val="#ppt_x"/>
                                          </p:val>
                                        </p:tav>
                                      </p:tavLst>
                                    </p:anim>
                                    <p:anim calcmode="lin" valueType="num">
                                      <p:cBhvr additive="base">
                                        <p:cTn id="25"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z="4800" dirty="0" smtClean="0">
                <a:latin typeface="Comic Sans MS" pitchFamily="66" charset="0"/>
              </a:rPr>
              <a:t>What is the state tree?</a:t>
            </a:r>
          </a:p>
        </p:txBody>
      </p:sp>
      <p:sp>
        <p:nvSpPr>
          <p:cNvPr id="27651" name="Rectangle 3"/>
          <p:cNvSpPr>
            <a:spLocks noGrp="1" noChangeArrowheads="1"/>
          </p:cNvSpPr>
          <p:nvPr>
            <p:ph type="body" idx="1"/>
          </p:nvPr>
        </p:nvSpPr>
        <p:spPr/>
        <p:txBody>
          <a:bodyPr/>
          <a:lstStyle/>
          <a:p>
            <a:pPr eaLnBrk="1" hangingPunct="1">
              <a:defRPr/>
            </a:pPr>
            <a:r>
              <a:rPr lang="en-US" sz="6000" dirty="0" smtClean="0">
                <a:latin typeface="Comic Sans MS" pitchFamily="66" charset="0"/>
              </a:rPr>
              <a:t>A) Tulip Poplar</a:t>
            </a:r>
          </a:p>
          <a:p>
            <a:pPr eaLnBrk="1" hangingPunct="1">
              <a:defRPr/>
            </a:pPr>
            <a:r>
              <a:rPr lang="en-US" sz="6000" dirty="0" smtClean="0">
                <a:latin typeface="Comic Sans MS" pitchFamily="66" charset="0"/>
              </a:rPr>
              <a:t>B) Dogwood</a:t>
            </a:r>
          </a:p>
          <a:p>
            <a:pPr eaLnBrk="1" hangingPunct="1">
              <a:defRPr/>
            </a:pPr>
            <a:r>
              <a:rPr lang="en-US" sz="6000" dirty="0" smtClean="0">
                <a:latin typeface="Comic Sans MS" pitchFamily="66" charset="0"/>
              </a:rPr>
              <a:t>C) Maple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p:cTn id="7" dur="500" fill="hold"/>
                                        <p:tgtEl>
                                          <p:spTgt spid="276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7651">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27651">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2765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 calcmode="lin" valueType="num">
                                      <p:cBhvr>
                                        <p:cTn id="15" dur="500" fill="hold"/>
                                        <p:tgtEl>
                                          <p:spTgt spid="27651">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27651">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27651">
                                            <p:txEl>
                                              <p:pRg st="1" end="1"/>
                                            </p:txEl>
                                          </p:spTgt>
                                        </p:tgtEl>
                                        <p:attrNameLst>
                                          <p:attrName>style.rotation</p:attrName>
                                        </p:attrNameLst>
                                      </p:cBhvr>
                                      <p:tavLst>
                                        <p:tav tm="0">
                                          <p:val>
                                            <p:fltVal val="360"/>
                                          </p:val>
                                        </p:tav>
                                        <p:tav tm="100000">
                                          <p:val>
                                            <p:fltVal val="0"/>
                                          </p:val>
                                        </p:tav>
                                      </p:tavLst>
                                    </p:anim>
                                    <p:animEffect transition="in" filter="fade">
                                      <p:cBhvr>
                                        <p:cTn id="18" dur="500"/>
                                        <p:tgtEl>
                                          <p:spTgt spid="2765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27651">
                                            <p:txEl>
                                              <p:pRg st="2" end="2"/>
                                            </p:txEl>
                                          </p:spTgt>
                                        </p:tgtEl>
                                        <p:attrNameLst>
                                          <p:attrName>style.visibility</p:attrName>
                                        </p:attrNameLst>
                                      </p:cBhvr>
                                      <p:to>
                                        <p:strVal val="visible"/>
                                      </p:to>
                                    </p:set>
                                    <p:anim calcmode="lin" valueType="num">
                                      <p:cBhvr>
                                        <p:cTn id="23" dur="500" fill="hold"/>
                                        <p:tgtEl>
                                          <p:spTgt spid="27651">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27651">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27651">
                                            <p:txEl>
                                              <p:pRg st="2" end="2"/>
                                            </p:txEl>
                                          </p:spTgt>
                                        </p:tgtEl>
                                        <p:attrNameLst>
                                          <p:attrName>style.rotation</p:attrName>
                                        </p:attrNameLst>
                                      </p:cBhvr>
                                      <p:tavLst>
                                        <p:tav tm="0">
                                          <p:val>
                                            <p:fltVal val="360"/>
                                          </p:val>
                                        </p:tav>
                                        <p:tav tm="100000">
                                          <p:val>
                                            <p:fltVal val="0"/>
                                          </p:val>
                                        </p:tav>
                                      </p:tavLst>
                                    </p:anim>
                                    <p:animEffect transition="in" filter="fade">
                                      <p:cBhvr>
                                        <p:cTn id="26" dur="5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0"/>
            <a:ext cx="2971800" cy="4846638"/>
          </a:xfrm>
          <a:prstGeom prst="rect">
            <a:avLst/>
          </a:prstGeom>
          <a:noFill/>
          <a:ln w="9525">
            <a:noFill/>
            <a:miter lim="800000"/>
            <a:headEnd/>
            <a:tailEnd/>
          </a:ln>
        </p:spPr>
        <p:txBody>
          <a:bodyPr>
            <a:spAutoFit/>
          </a:bodyPr>
          <a:lstStyle/>
          <a:p>
            <a:pPr algn="ctr" eaLnBrk="1" hangingPunct="1"/>
            <a:r>
              <a:rPr lang="en-US" sz="6000" u="sng">
                <a:solidFill>
                  <a:schemeClr val="tx2"/>
                </a:solidFill>
                <a:latin typeface="Verdana" pitchFamily="34" charset="0"/>
              </a:rPr>
              <a:t>A</a:t>
            </a:r>
          </a:p>
          <a:p>
            <a:pPr algn="ctr" eaLnBrk="1" hangingPunct="1"/>
            <a:endParaRPr lang="en-US" sz="4800">
              <a:solidFill>
                <a:schemeClr val="tx2"/>
              </a:solidFill>
              <a:latin typeface="Verdana" pitchFamily="34" charset="0"/>
            </a:endParaRPr>
          </a:p>
          <a:p>
            <a:pPr algn="ctr" eaLnBrk="1" hangingPunct="1"/>
            <a:r>
              <a:rPr lang="en-US" sz="5400">
                <a:solidFill>
                  <a:schemeClr val="tx2"/>
                </a:solidFill>
                <a:latin typeface="Vingy" pitchFamily="34" charset="0"/>
              </a:rPr>
              <a:t>Tulip poplar</a:t>
            </a:r>
            <a:r>
              <a:rPr lang="en-US" sz="4800">
                <a:solidFill>
                  <a:schemeClr val="tx2"/>
                </a:solidFill>
                <a:latin typeface="Vingy" pitchFamily="34" charset="0"/>
              </a:rPr>
              <a:t> </a:t>
            </a:r>
            <a:br>
              <a:rPr lang="en-US" sz="4800">
                <a:solidFill>
                  <a:schemeClr val="tx2"/>
                </a:solidFill>
                <a:latin typeface="Vingy" pitchFamily="34" charset="0"/>
              </a:rPr>
            </a:br>
            <a:endParaRPr lang="en-US" sz="4800">
              <a:solidFill>
                <a:schemeClr val="tx2"/>
              </a:solidFill>
              <a:latin typeface="Vingy" pitchFamily="34" charset="0"/>
            </a:endParaRPr>
          </a:p>
          <a:p>
            <a:pPr eaLnBrk="1" hangingPunct="1"/>
            <a:endParaRPr lang="en-US" sz="4800">
              <a:solidFill>
                <a:schemeClr val="tx2"/>
              </a:solidFill>
              <a:latin typeface="Vingy" pitchFamily="34" charset="0"/>
            </a:endParaRPr>
          </a:p>
        </p:txBody>
      </p:sp>
      <p:pic>
        <p:nvPicPr>
          <p:cNvPr id="28675" name="Picture 3" descr="poplar"/>
          <p:cNvPicPr>
            <a:picLocks noChangeAspect="1" noChangeArrowheads="1"/>
          </p:cNvPicPr>
          <p:nvPr/>
        </p:nvPicPr>
        <p:blipFill>
          <a:blip r:embed="rId3"/>
          <a:srcRect/>
          <a:stretch>
            <a:fillRect/>
          </a:stretch>
        </p:blipFill>
        <p:spPr bwMode="auto">
          <a:xfrm>
            <a:off x="3124200" y="0"/>
            <a:ext cx="6019800" cy="5595938"/>
          </a:xfrm>
          <a:prstGeom prst="rect">
            <a:avLst/>
          </a:prstGeom>
          <a:noFill/>
          <a:ln w="9525">
            <a:noFill/>
            <a:miter lim="800000"/>
            <a:headEnd/>
            <a:tailEnd/>
          </a:ln>
        </p:spPr>
      </p:pic>
      <p:sp>
        <p:nvSpPr>
          <p:cNvPr id="28676" name="Text Box 4"/>
          <p:cNvSpPr txBox="1">
            <a:spLocks noChangeArrowheads="1"/>
          </p:cNvSpPr>
          <p:nvPr/>
        </p:nvSpPr>
        <p:spPr bwMode="auto">
          <a:xfrm>
            <a:off x="0" y="5791200"/>
            <a:ext cx="9144000" cy="823913"/>
          </a:xfrm>
          <a:prstGeom prst="rect">
            <a:avLst/>
          </a:prstGeom>
          <a:noFill/>
          <a:ln w="9525">
            <a:noFill/>
            <a:miter lim="800000"/>
            <a:headEnd/>
            <a:tailEnd/>
          </a:ln>
        </p:spPr>
        <p:txBody>
          <a:bodyPr>
            <a:spAutoFit/>
          </a:bodyPr>
          <a:lstStyle/>
          <a:p>
            <a:pPr algn="ctr" eaLnBrk="1" hangingPunct="1">
              <a:spcBef>
                <a:spcPct val="50000"/>
              </a:spcBef>
            </a:pPr>
            <a:r>
              <a:rPr lang="en-US" sz="4800">
                <a:solidFill>
                  <a:schemeClr val="tx2"/>
                </a:solidFill>
                <a:latin typeface="Vingy" pitchFamily="34" charset="0"/>
              </a:rPr>
              <a:t>The state tree is the tulip poplar.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500" fill="hold"/>
                                        <p:tgtEl>
                                          <p:spTgt spid="28675"/>
                                        </p:tgtEl>
                                        <p:attrNameLst>
                                          <p:attrName>ppt_w</p:attrName>
                                        </p:attrNameLst>
                                      </p:cBhvr>
                                      <p:tavLst>
                                        <p:tav tm="0">
                                          <p:val>
                                            <p:fltVal val="0"/>
                                          </p:val>
                                        </p:tav>
                                        <p:tav tm="100000">
                                          <p:val>
                                            <p:strVal val="#ppt_w"/>
                                          </p:val>
                                        </p:tav>
                                      </p:tavLst>
                                    </p:anim>
                                    <p:anim calcmode="lin" valueType="num">
                                      <p:cBhvr>
                                        <p:cTn id="8" dur="500" fill="hold"/>
                                        <p:tgtEl>
                                          <p:spTgt spid="28675"/>
                                        </p:tgtEl>
                                        <p:attrNameLst>
                                          <p:attrName>ppt_h</p:attrName>
                                        </p:attrNameLst>
                                      </p:cBhvr>
                                      <p:tavLst>
                                        <p:tav tm="0">
                                          <p:val>
                                            <p:fltVal val="0"/>
                                          </p:val>
                                        </p:tav>
                                        <p:tav tm="100000">
                                          <p:val>
                                            <p:strVal val="#ppt_h"/>
                                          </p:val>
                                        </p:tav>
                                      </p:tavLst>
                                    </p:anim>
                                    <p:anim calcmode="lin" valueType="num">
                                      <p:cBhvr>
                                        <p:cTn id="9" dur="500" fill="hold"/>
                                        <p:tgtEl>
                                          <p:spTgt spid="28675"/>
                                        </p:tgtEl>
                                        <p:attrNameLst>
                                          <p:attrName>style.rotation</p:attrName>
                                        </p:attrNameLst>
                                      </p:cBhvr>
                                      <p:tavLst>
                                        <p:tav tm="0">
                                          <p:val>
                                            <p:fltVal val="360"/>
                                          </p:val>
                                        </p:tav>
                                        <p:tav tm="100000">
                                          <p:val>
                                            <p:fltVal val="0"/>
                                          </p:val>
                                        </p:tav>
                                      </p:tavLst>
                                    </p:anim>
                                    <p:animEffect transition="in" filter="fade">
                                      <p:cBhvr>
                                        <p:cTn id="10" dur="500"/>
                                        <p:tgtEl>
                                          <p:spTgt spid="28675"/>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8674">
                                            <p:txEl>
                                              <p:pRg st="0" end="0"/>
                                            </p:txEl>
                                          </p:spTgt>
                                        </p:tgtEl>
                                        <p:attrNameLst>
                                          <p:attrName>style.visibility</p:attrName>
                                        </p:attrNameLst>
                                      </p:cBhvr>
                                      <p:to>
                                        <p:strVal val="visible"/>
                                      </p:to>
                                    </p:set>
                                    <p:anim calcmode="lin" valueType="num">
                                      <p:cBhvr>
                                        <p:cTn id="13" dur="500" fill="hold"/>
                                        <p:tgtEl>
                                          <p:spTgt spid="2867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8674">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28674">
                                            <p:txEl>
                                              <p:pRg st="0" end="0"/>
                                            </p:txEl>
                                          </p:spTgt>
                                        </p:tgtEl>
                                        <p:attrNameLst>
                                          <p:attrName>style.rotation</p:attrName>
                                        </p:attrNameLst>
                                      </p:cBhvr>
                                      <p:tavLst>
                                        <p:tav tm="0">
                                          <p:val>
                                            <p:fltVal val="360"/>
                                          </p:val>
                                        </p:tav>
                                        <p:tav tm="100000">
                                          <p:val>
                                            <p:fltVal val="0"/>
                                          </p:val>
                                        </p:tav>
                                      </p:tavLst>
                                    </p:anim>
                                    <p:animEffect transition="in" filter="fade">
                                      <p:cBhvr>
                                        <p:cTn id="16" dur="500"/>
                                        <p:tgtEl>
                                          <p:spTgt spid="28674">
                                            <p:txEl>
                                              <p:pRg st="0" end="0"/>
                                            </p:txEl>
                                          </p:spTgt>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8674">
                                            <p:txEl>
                                              <p:pRg st="2" end="2"/>
                                            </p:txEl>
                                          </p:spTgt>
                                        </p:tgtEl>
                                        <p:attrNameLst>
                                          <p:attrName>style.visibility</p:attrName>
                                        </p:attrNameLst>
                                      </p:cBhvr>
                                      <p:to>
                                        <p:strVal val="visible"/>
                                      </p:to>
                                    </p:set>
                                    <p:anim calcmode="lin" valueType="num">
                                      <p:cBhvr>
                                        <p:cTn id="19" dur="500" fill="hold"/>
                                        <p:tgtEl>
                                          <p:spTgt spid="2867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8674">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28674">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28674">
                                            <p:txEl>
                                              <p:pRg st="2" end="2"/>
                                            </p:txEl>
                                          </p:spTgt>
                                        </p:tgtEl>
                                      </p:cBhvr>
                                    </p:animEffect>
                                  </p:childTnLst>
                                </p:cTn>
                              </p:par>
                            </p:childTnLst>
                          </p:cTn>
                        </p:par>
                        <p:par>
                          <p:cTn id="23" fill="hold">
                            <p:stCondLst>
                              <p:cond delay="500"/>
                            </p:stCondLst>
                            <p:childTnLst>
                              <p:par>
                                <p:cTn id="24" presetID="49" presetClass="entr" presetSubtype="0" decel="100000" fill="hold" grpId="0" nodeType="afterEffect">
                                  <p:stCondLst>
                                    <p:cond delay="0"/>
                                  </p:stCondLst>
                                  <p:childTnLst>
                                    <p:set>
                                      <p:cBhvr>
                                        <p:cTn id="25" dur="1" fill="hold">
                                          <p:stCondLst>
                                            <p:cond delay="0"/>
                                          </p:stCondLst>
                                        </p:cTn>
                                        <p:tgtEl>
                                          <p:spTgt spid="28676"/>
                                        </p:tgtEl>
                                        <p:attrNameLst>
                                          <p:attrName>style.visibility</p:attrName>
                                        </p:attrNameLst>
                                      </p:cBhvr>
                                      <p:to>
                                        <p:strVal val="visible"/>
                                      </p:to>
                                    </p:set>
                                    <p:anim calcmode="lin" valueType="num">
                                      <p:cBhvr>
                                        <p:cTn id="26" dur="1000" fill="hold"/>
                                        <p:tgtEl>
                                          <p:spTgt spid="28676"/>
                                        </p:tgtEl>
                                        <p:attrNameLst>
                                          <p:attrName>ppt_w</p:attrName>
                                        </p:attrNameLst>
                                      </p:cBhvr>
                                      <p:tavLst>
                                        <p:tav tm="0">
                                          <p:val>
                                            <p:fltVal val="0"/>
                                          </p:val>
                                        </p:tav>
                                        <p:tav tm="100000">
                                          <p:val>
                                            <p:strVal val="#ppt_w"/>
                                          </p:val>
                                        </p:tav>
                                      </p:tavLst>
                                    </p:anim>
                                    <p:anim calcmode="lin" valueType="num">
                                      <p:cBhvr>
                                        <p:cTn id="27" dur="1000" fill="hold"/>
                                        <p:tgtEl>
                                          <p:spTgt spid="28676"/>
                                        </p:tgtEl>
                                        <p:attrNameLst>
                                          <p:attrName>ppt_h</p:attrName>
                                        </p:attrNameLst>
                                      </p:cBhvr>
                                      <p:tavLst>
                                        <p:tav tm="0">
                                          <p:val>
                                            <p:fltVal val="0"/>
                                          </p:val>
                                        </p:tav>
                                        <p:tav tm="100000">
                                          <p:val>
                                            <p:strVal val="#ppt_h"/>
                                          </p:val>
                                        </p:tav>
                                      </p:tavLst>
                                    </p:anim>
                                    <p:anim calcmode="lin" valueType="num">
                                      <p:cBhvr>
                                        <p:cTn id="28" dur="1000" fill="hold"/>
                                        <p:tgtEl>
                                          <p:spTgt spid="28676"/>
                                        </p:tgtEl>
                                        <p:attrNameLst>
                                          <p:attrName>style.rotation</p:attrName>
                                        </p:attrNameLst>
                                      </p:cBhvr>
                                      <p:tavLst>
                                        <p:tav tm="0">
                                          <p:val>
                                            <p:fltVal val="360"/>
                                          </p:val>
                                        </p:tav>
                                        <p:tav tm="100000">
                                          <p:val>
                                            <p:fltVal val="0"/>
                                          </p:val>
                                        </p:tav>
                                      </p:tavLst>
                                    </p:anim>
                                    <p:animEffect transition="in" filter="fade">
                                      <p:cBhvr>
                                        <p:cTn id="29" dur="1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Tennessee’s Nickname is</a:t>
            </a:r>
          </a:p>
        </p:txBody>
      </p:sp>
      <p:sp>
        <p:nvSpPr>
          <p:cNvPr id="29699" name="Rectangle 3"/>
          <p:cNvSpPr>
            <a:spLocks noGrp="1" noChangeArrowheads="1"/>
          </p:cNvSpPr>
          <p:nvPr>
            <p:ph type="body" idx="1"/>
          </p:nvPr>
        </p:nvSpPr>
        <p:spPr/>
        <p:txBody>
          <a:bodyPr/>
          <a:lstStyle/>
          <a:p>
            <a:pPr eaLnBrk="1" hangingPunct="1">
              <a:defRPr/>
            </a:pPr>
            <a:r>
              <a:rPr lang="en-US" sz="5400" smtClean="0"/>
              <a:t>A) The Long State</a:t>
            </a:r>
          </a:p>
          <a:p>
            <a:pPr eaLnBrk="1" hangingPunct="1">
              <a:defRPr/>
            </a:pPr>
            <a:r>
              <a:rPr lang="en-US" sz="5400" smtClean="0"/>
              <a:t>B) The Volunteer State</a:t>
            </a:r>
          </a:p>
          <a:p>
            <a:pPr eaLnBrk="1" hangingPunct="1">
              <a:defRPr/>
            </a:pPr>
            <a:r>
              <a:rPr lang="en-US" sz="5400" smtClean="0"/>
              <a:t>C) Home of the Titans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1000"/>
                                        <p:tgtEl>
                                          <p:spTgt spid="29699">
                                            <p:txEl>
                                              <p:pRg st="0" end="0"/>
                                            </p:txEl>
                                          </p:spTgt>
                                        </p:tgtEl>
                                      </p:cBhvr>
                                    </p:animEffect>
                                    <p:anim calcmode="lin" valueType="num">
                                      <p:cBhvr>
                                        <p:cTn id="8" dur="1000" fill="hold"/>
                                        <p:tgtEl>
                                          <p:spTgt spid="29699">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2969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iterate type="lt">
                                    <p:tmPct val="10000"/>
                                  </p:iterate>
                                  <p:childTnLst>
                                    <p:set>
                                      <p:cBhvr>
                                        <p:cTn id="13" dur="1" fill="hold">
                                          <p:stCondLst>
                                            <p:cond delay="0"/>
                                          </p:stCondLst>
                                        </p:cTn>
                                        <p:tgtEl>
                                          <p:spTgt spid="29699">
                                            <p:txEl>
                                              <p:pRg st="1" end="1"/>
                                            </p:txEl>
                                          </p:spTgt>
                                        </p:tgtEl>
                                        <p:attrNameLst>
                                          <p:attrName>style.visibility</p:attrName>
                                        </p:attrNameLst>
                                      </p:cBhvr>
                                      <p:to>
                                        <p:strVal val="visible"/>
                                      </p:to>
                                    </p:set>
                                    <p:animEffect transition="in" filter="fade">
                                      <p:cBhvr>
                                        <p:cTn id="14" dur="500"/>
                                        <p:tgtEl>
                                          <p:spTgt spid="29699">
                                            <p:txEl>
                                              <p:pRg st="1" end="1"/>
                                            </p:txEl>
                                          </p:spTgt>
                                        </p:tgtEl>
                                      </p:cBhvr>
                                    </p:animEffect>
                                    <p:anim calcmode="lin" valueType="num">
                                      <p:cBhvr>
                                        <p:cTn id="15" dur="500" fill="hold"/>
                                        <p:tgtEl>
                                          <p:spTgt spid="29699">
                                            <p:txEl>
                                              <p:pRg st="1" end="1"/>
                                            </p:txEl>
                                          </p:spTgt>
                                        </p:tgtEl>
                                        <p:attrNameLst>
                                          <p:attrName>ppt_w</p:attrName>
                                        </p:attrNameLst>
                                      </p:cBhvr>
                                      <p:tavLst>
                                        <p:tav tm="0" fmla="#ppt_w*sin(2.5*pi*$)">
                                          <p:val>
                                            <p:fltVal val="0"/>
                                          </p:val>
                                        </p:tav>
                                        <p:tav tm="100000">
                                          <p:val>
                                            <p:fltVal val="1"/>
                                          </p:val>
                                        </p:tav>
                                      </p:tavLst>
                                    </p:anim>
                                    <p:anim calcmode="lin" valueType="num">
                                      <p:cBhvr>
                                        <p:cTn id="16" dur="500" fill="hold"/>
                                        <p:tgtEl>
                                          <p:spTgt spid="2969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iterate type="lt">
                                    <p:tmPct val="10000"/>
                                  </p:iterate>
                                  <p:childTnLst>
                                    <p:set>
                                      <p:cBhvr>
                                        <p:cTn id="20" dur="1" fill="hold">
                                          <p:stCondLst>
                                            <p:cond delay="0"/>
                                          </p:stCondLst>
                                        </p:cTn>
                                        <p:tgtEl>
                                          <p:spTgt spid="29699">
                                            <p:txEl>
                                              <p:pRg st="2" end="2"/>
                                            </p:txEl>
                                          </p:spTgt>
                                        </p:tgtEl>
                                        <p:attrNameLst>
                                          <p:attrName>style.visibility</p:attrName>
                                        </p:attrNameLst>
                                      </p:cBhvr>
                                      <p:to>
                                        <p:strVal val="visible"/>
                                      </p:to>
                                    </p:set>
                                    <p:animEffect transition="in" filter="fade">
                                      <p:cBhvr>
                                        <p:cTn id="21" dur="500"/>
                                        <p:tgtEl>
                                          <p:spTgt spid="29699">
                                            <p:txEl>
                                              <p:pRg st="2" end="2"/>
                                            </p:txEl>
                                          </p:spTgt>
                                        </p:tgtEl>
                                      </p:cBhvr>
                                    </p:animEffect>
                                    <p:anim calcmode="lin" valueType="num">
                                      <p:cBhvr>
                                        <p:cTn id="22" dur="500" fill="hold"/>
                                        <p:tgtEl>
                                          <p:spTgt spid="29699">
                                            <p:txEl>
                                              <p:pRg st="2" end="2"/>
                                            </p:txEl>
                                          </p:spTgt>
                                        </p:tgtEl>
                                        <p:attrNameLst>
                                          <p:attrName>ppt_w</p:attrName>
                                        </p:attrNameLst>
                                      </p:cBhvr>
                                      <p:tavLst>
                                        <p:tav tm="0" fmla="#ppt_w*sin(2.5*pi*$)">
                                          <p:val>
                                            <p:fltVal val="0"/>
                                          </p:val>
                                        </p:tav>
                                        <p:tav tm="100000">
                                          <p:val>
                                            <p:fltVal val="1"/>
                                          </p:val>
                                        </p:tav>
                                      </p:tavLst>
                                    </p:anim>
                                    <p:anim calcmode="lin" valueType="num">
                                      <p:cBhvr>
                                        <p:cTn id="23" dur="500" fill="hold"/>
                                        <p:tgtEl>
                                          <p:spTgt spid="29699">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0"/>
            <a:ext cx="8229600" cy="1066800"/>
          </a:xfrm>
        </p:spPr>
        <p:txBody>
          <a:bodyPr/>
          <a:lstStyle/>
          <a:p>
            <a:pPr eaLnBrk="1" hangingPunct="1">
              <a:defRPr/>
            </a:pPr>
            <a:r>
              <a:rPr lang="en-US" smtClean="0"/>
              <a:t>Tennessee’s Nickname</a:t>
            </a:r>
          </a:p>
        </p:txBody>
      </p:sp>
      <p:sp>
        <p:nvSpPr>
          <p:cNvPr id="30723" name="Rectangle 3"/>
          <p:cNvSpPr>
            <a:spLocks noGrp="1" noChangeArrowheads="1"/>
          </p:cNvSpPr>
          <p:nvPr>
            <p:ph type="body" idx="1"/>
          </p:nvPr>
        </p:nvSpPr>
        <p:spPr>
          <a:xfrm>
            <a:off x="533400" y="1066800"/>
            <a:ext cx="8229600" cy="5562600"/>
          </a:xfrm>
        </p:spPr>
        <p:txBody>
          <a:bodyPr/>
          <a:lstStyle/>
          <a:p>
            <a:pPr eaLnBrk="1" hangingPunct="1">
              <a:defRPr/>
            </a:pPr>
            <a:r>
              <a:rPr lang="en-US" sz="3600" dirty="0" smtClean="0"/>
              <a:t>Tennessee’s nickname is:</a:t>
            </a:r>
          </a:p>
          <a:p>
            <a:pPr algn="ctr" eaLnBrk="1" hangingPunct="1">
              <a:buFont typeface="Wingdings" pitchFamily="2" charset="2"/>
              <a:buNone/>
              <a:defRPr/>
            </a:pPr>
            <a:r>
              <a:rPr lang="en-US" sz="6600" dirty="0" smtClean="0">
                <a:solidFill>
                  <a:srgbClr val="FF6600"/>
                </a:solidFill>
                <a:latin typeface="Arial" pitchFamily="34" charset="0"/>
                <a:cs typeface="Arial" pitchFamily="34" charset="0"/>
              </a:rPr>
              <a:t>B</a:t>
            </a:r>
            <a:endParaRPr lang="en-US" sz="5400" dirty="0" smtClean="0">
              <a:solidFill>
                <a:srgbClr val="FF6600"/>
              </a:solidFill>
              <a:latin typeface="Arial" pitchFamily="34" charset="0"/>
              <a:cs typeface="Arial" pitchFamily="34" charset="0"/>
            </a:endParaRPr>
          </a:p>
          <a:p>
            <a:pPr algn="ctr" eaLnBrk="1" hangingPunct="1">
              <a:buFont typeface="Wingdings" pitchFamily="2" charset="2"/>
              <a:buNone/>
              <a:defRPr/>
            </a:pPr>
            <a:r>
              <a:rPr lang="en-US" sz="8000" dirty="0" smtClean="0">
                <a:solidFill>
                  <a:srgbClr val="FF6600"/>
                </a:solidFill>
                <a:latin typeface="Arial" pitchFamily="34" charset="0"/>
                <a:cs typeface="Arial" pitchFamily="34" charset="0"/>
              </a:rPr>
              <a:t>The Volunteer State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0723">
                                            <p:txEl>
                                              <p:pRg st="0" end="0"/>
                                            </p:txEl>
                                          </p:spTgt>
                                        </p:tgtEl>
                                        <p:attrNameLst>
                                          <p:attrName>style.visibility</p:attrName>
                                        </p:attrNameLst>
                                      </p:cBhvr>
                                      <p:to>
                                        <p:strVal val="visible"/>
                                      </p:to>
                                    </p:set>
                                    <p:anim calcmode="discrete" valueType="clr">
                                      <p:cBhvr override="childStyle">
                                        <p:cTn id="7" dur="80"/>
                                        <p:tgtEl>
                                          <p:spTgt spid="3072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72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072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0723">
                                            <p:txEl>
                                              <p:pRg st="1" end="1"/>
                                            </p:txEl>
                                          </p:spTgt>
                                        </p:tgtEl>
                                        <p:attrNameLst>
                                          <p:attrName>style.visibility</p:attrName>
                                        </p:attrNameLst>
                                      </p:cBhvr>
                                      <p:to>
                                        <p:strVal val="visible"/>
                                      </p:to>
                                    </p:set>
                                    <p:anim calcmode="discrete" valueType="clr">
                                      <p:cBhvr override="childStyle">
                                        <p:cTn id="14" dur="1000"/>
                                        <p:tgtEl>
                                          <p:spTgt spid="3072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1000"/>
                                        <p:tgtEl>
                                          <p:spTgt spid="30723">
                                            <p:txEl>
                                              <p:pRg st="1" end="1"/>
                                            </p:txEl>
                                          </p:spTgt>
                                        </p:tgtEl>
                                        <p:attrNameLst>
                                          <p:attrName>fillcolor</p:attrName>
                                        </p:attrNameLst>
                                      </p:cBhvr>
                                      <p:tavLst>
                                        <p:tav tm="0">
                                          <p:val>
                                            <p:clrVal>
                                              <a:schemeClr val="accent2"/>
                                            </p:clrVal>
                                          </p:val>
                                        </p:tav>
                                        <p:tav tm="50000">
                                          <p:val>
                                            <p:clrVal>
                                              <a:schemeClr val="hlink"/>
                                            </p:clrVal>
                                          </p:val>
                                        </p:tav>
                                      </p:tavLst>
                                    </p:anim>
                                    <p:set>
                                      <p:cBhvr>
                                        <p:cTn id="16" dur="1000"/>
                                        <p:tgtEl>
                                          <p:spTgt spid="30723">
                                            <p:txEl>
                                              <p:pRg st="1" end="1"/>
                                            </p:txEl>
                                          </p:spTgt>
                                        </p:tgtEl>
                                        <p:attrNameLst>
                                          <p:attrName>fill.type</p:attrName>
                                        </p:attrNameLst>
                                      </p:cBhvr>
                                      <p:to>
                                        <p:strVal val="solid"/>
                                      </p:to>
                                    </p:set>
                                  </p:childTnLst>
                                </p:cTn>
                              </p:par>
                              <p:par>
                                <p:cTn id="17" presetID="27" presetClass="entr" presetSubtype="0" fill="hold" nodeType="withEffect">
                                  <p:stCondLst>
                                    <p:cond delay="0"/>
                                  </p:stCondLst>
                                  <p:iterate type="lt">
                                    <p:tmPct val="50000"/>
                                  </p:iterate>
                                  <p:childTnLst>
                                    <p:set>
                                      <p:cBhvr>
                                        <p:cTn id="18" dur="1" fill="hold">
                                          <p:stCondLst>
                                            <p:cond delay="0"/>
                                          </p:stCondLst>
                                        </p:cTn>
                                        <p:tgtEl>
                                          <p:spTgt spid="30723">
                                            <p:txEl>
                                              <p:pRg st="2" end="2"/>
                                            </p:txEl>
                                          </p:spTgt>
                                        </p:tgtEl>
                                        <p:attrNameLst>
                                          <p:attrName>style.visibility</p:attrName>
                                        </p:attrNameLst>
                                      </p:cBhvr>
                                      <p:to>
                                        <p:strVal val="visible"/>
                                      </p:to>
                                    </p:set>
                                    <p:anim calcmode="discrete" valueType="clr">
                                      <p:cBhvr override="childStyle">
                                        <p:cTn id="19" dur="1000"/>
                                        <p:tgtEl>
                                          <p:spTgt spid="3072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1000"/>
                                        <p:tgtEl>
                                          <p:spTgt spid="30723">
                                            <p:txEl>
                                              <p:pRg st="2" end="2"/>
                                            </p:txEl>
                                          </p:spTgt>
                                        </p:tgtEl>
                                        <p:attrNameLst>
                                          <p:attrName>fillcolor</p:attrName>
                                        </p:attrNameLst>
                                      </p:cBhvr>
                                      <p:tavLst>
                                        <p:tav tm="0">
                                          <p:val>
                                            <p:clrVal>
                                              <a:schemeClr val="accent2"/>
                                            </p:clrVal>
                                          </p:val>
                                        </p:tav>
                                        <p:tav tm="50000">
                                          <p:val>
                                            <p:clrVal>
                                              <a:schemeClr val="hlink"/>
                                            </p:clrVal>
                                          </p:val>
                                        </p:tav>
                                      </p:tavLst>
                                    </p:anim>
                                    <p:set>
                                      <p:cBhvr>
                                        <p:cTn id="21" dur="1000"/>
                                        <p:tgtEl>
                                          <p:spTgt spid="3072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4000" smtClean="0"/>
              <a:t>What do the 3 stars on the state </a:t>
            </a:r>
            <a:br>
              <a:rPr lang="en-US" sz="4000" smtClean="0"/>
            </a:br>
            <a:r>
              <a:rPr lang="en-US" sz="4000" smtClean="0"/>
              <a:t>flag represent?</a:t>
            </a:r>
            <a:br>
              <a:rPr lang="en-US" sz="4000" smtClean="0"/>
            </a:br>
            <a:endParaRPr lang="en-US" sz="4000" smtClean="0"/>
          </a:p>
        </p:txBody>
      </p:sp>
      <p:sp>
        <p:nvSpPr>
          <p:cNvPr id="31747" name="Rectangle 3"/>
          <p:cNvSpPr>
            <a:spLocks noGrp="1" noChangeArrowheads="1"/>
          </p:cNvSpPr>
          <p:nvPr>
            <p:ph type="body" idx="1"/>
          </p:nvPr>
        </p:nvSpPr>
        <p:spPr/>
        <p:txBody>
          <a:bodyPr/>
          <a:lstStyle/>
          <a:p>
            <a:pPr eaLnBrk="1" hangingPunct="1">
              <a:defRPr/>
            </a:pPr>
            <a:r>
              <a:rPr lang="en-US" sz="4000" dirty="0" smtClean="0"/>
              <a:t>A) Three Presidents</a:t>
            </a:r>
          </a:p>
          <a:p>
            <a:pPr eaLnBrk="1" hangingPunct="1">
              <a:defRPr/>
            </a:pPr>
            <a:r>
              <a:rPr lang="en-US" sz="4000" dirty="0" smtClean="0"/>
              <a:t>B) The Three syllables in Tennessee</a:t>
            </a:r>
          </a:p>
          <a:p>
            <a:pPr eaLnBrk="1" hangingPunct="1">
              <a:defRPr/>
            </a:pPr>
            <a:r>
              <a:rPr lang="en-US" sz="4000" dirty="0" smtClean="0"/>
              <a:t>C) </a:t>
            </a:r>
            <a:r>
              <a:rPr lang="en-US" sz="4000" dirty="0" smtClean="0">
                <a:effectLst/>
              </a:rPr>
              <a:t>the Three Grand Divisions of Tennessee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p:cTn id="13"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174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p:cTn id="19" dur="500" fill="hold"/>
                                        <p:tgtEl>
                                          <p:spTgt spid="3174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174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0" y="381000"/>
            <a:ext cx="3810000" cy="6477000"/>
          </a:xfrm>
        </p:spPr>
        <p:txBody>
          <a:bodyPr/>
          <a:lstStyle/>
          <a:p>
            <a:pPr algn="ctr" eaLnBrk="1" hangingPunct="1">
              <a:defRPr/>
            </a:pPr>
            <a:r>
              <a:rPr lang="en-US" smtClean="0">
                <a:solidFill>
                  <a:schemeClr val="tx2"/>
                </a:solidFill>
              </a:rPr>
              <a:t>Another one of their symbols is Smokey the blue-tick hound dog. </a:t>
            </a:r>
          </a:p>
          <a:p>
            <a:pPr algn="ctr" eaLnBrk="1" hangingPunct="1">
              <a:buFont typeface="Wingdings" pitchFamily="2" charset="2"/>
              <a:buNone/>
              <a:defRPr/>
            </a:pPr>
            <a:endParaRPr lang="en-US" smtClean="0">
              <a:solidFill>
                <a:schemeClr val="tx2"/>
              </a:solidFill>
            </a:endParaRPr>
          </a:p>
          <a:p>
            <a:pPr algn="ctr" eaLnBrk="1" hangingPunct="1">
              <a:defRPr/>
            </a:pPr>
            <a:r>
              <a:rPr lang="en-US" smtClean="0">
                <a:solidFill>
                  <a:schemeClr val="tx2"/>
                </a:solidFill>
              </a:rPr>
              <a:t>Even if you don’t root for the Volunteers, it is hard not to like Smokey.</a:t>
            </a:r>
            <a:br>
              <a:rPr lang="en-US" smtClean="0">
                <a:solidFill>
                  <a:schemeClr val="tx2"/>
                </a:solidFill>
              </a:rPr>
            </a:br>
            <a:endParaRPr lang="en-US" smtClean="0">
              <a:solidFill>
                <a:schemeClr val="tx2"/>
              </a:solidFill>
            </a:endParaRPr>
          </a:p>
        </p:txBody>
      </p:sp>
      <p:pic>
        <p:nvPicPr>
          <p:cNvPr id="5123" name="Picture 3" descr="smokey"/>
          <p:cNvPicPr>
            <a:picLocks noChangeAspect="1" noChangeArrowheads="1"/>
          </p:cNvPicPr>
          <p:nvPr/>
        </p:nvPicPr>
        <p:blipFill>
          <a:blip r:embed="rId3"/>
          <a:srcRect/>
          <a:stretch>
            <a:fillRect/>
          </a:stretch>
        </p:blipFill>
        <p:spPr bwMode="auto">
          <a:xfrm>
            <a:off x="3805238" y="0"/>
            <a:ext cx="5338762" cy="6800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 calcmode="lin" valueType="num">
                                      <p:cBhvr>
                                        <p:cTn id="7" dur="1000" fill="hold"/>
                                        <p:tgtEl>
                                          <p:spTgt spid="512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12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12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8" presetClass="entr" presetSubtype="0" accel="50000" fill="hold" nodeType="afterEffect">
                                  <p:stCondLst>
                                    <p:cond delay="0"/>
                                  </p:stCondLst>
                                  <p:childTnLst>
                                    <p:set>
                                      <p:cBhvr>
                                        <p:cTn id="13" dur="1" fill="hold">
                                          <p:stCondLst>
                                            <p:cond delay="0"/>
                                          </p:stCondLst>
                                        </p:cTn>
                                        <p:tgtEl>
                                          <p:spTgt spid="5123"/>
                                        </p:tgtEl>
                                        <p:attrNameLst>
                                          <p:attrName>style.visibility</p:attrName>
                                        </p:attrNameLst>
                                      </p:cBhvr>
                                      <p:to>
                                        <p:strVal val="visible"/>
                                      </p:to>
                                    </p:set>
                                    <p:anim calcmode="lin" valueType="num">
                                      <p:cBhvr>
                                        <p:cTn id="14" dur="1000" fill="hold"/>
                                        <p:tgtEl>
                                          <p:spTgt spid="512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5123"/>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5123"/>
                                        </p:tgtEl>
                                        <p:attrNameLst>
                                          <p:attrName>ppt_y</p:attrName>
                                        </p:attrNameLst>
                                      </p:cBhvr>
                                      <p:tavLst>
                                        <p:tav tm="0">
                                          <p:val>
                                            <p:strVal val="#ppt_y"/>
                                          </p:val>
                                        </p:tav>
                                        <p:tav tm="100000">
                                          <p:val>
                                            <p:strVal val="#ppt_y"/>
                                          </p:val>
                                        </p:tav>
                                      </p:tavLst>
                                    </p:anim>
                                    <p:animEffect transition="in" filter="fade">
                                      <p:cBhvr>
                                        <p:cTn id="17" dur="1000"/>
                                        <p:tgtEl>
                                          <p:spTgt spid="5123"/>
                                        </p:tgtEl>
                                      </p:cBhvr>
                                    </p:animEffect>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5123"/>
                                        </p:tgtEl>
                                        <p:attrNameLst>
                                          <p:attrName>style.visibility</p:attrName>
                                        </p:attrNameLst>
                                      </p:cBhvr>
                                      <p:to>
                                        <p:strVal val="visible"/>
                                      </p:to>
                                    </p:set>
                                    <p:anim calcmode="lin" valueType="num">
                                      <p:cBhvr additive="base">
                                        <p:cTn id="21" dur="500" fill="hold"/>
                                        <p:tgtEl>
                                          <p:spTgt spid="5123"/>
                                        </p:tgtEl>
                                        <p:attrNameLst>
                                          <p:attrName>ppt_x</p:attrName>
                                        </p:attrNameLst>
                                      </p:cBhvr>
                                      <p:tavLst>
                                        <p:tav tm="0">
                                          <p:val>
                                            <p:strVal val="#ppt_x"/>
                                          </p:val>
                                        </p:tav>
                                        <p:tav tm="100000">
                                          <p:val>
                                            <p:strVal val="#ppt_x"/>
                                          </p:val>
                                        </p:tav>
                                      </p:tavLst>
                                    </p:anim>
                                    <p:anim calcmode="lin" valueType="num">
                                      <p:cBhvr additive="base">
                                        <p:cTn id="22"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nodeType="clickEffect">
                                  <p:stCondLst>
                                    <p:cond delay="0"/>
                                  </p:stCondLst>
                                  <p:iterate type="lt">
                                    <p:tmPct val="50000"/>
                                  </p:iterate>
                                  <p:childTnLst>
                                    <p:set>
                                      <p:cBhvr>
                                        <p:cTn id="26" dur="1" fill="hold">
                                          <p:stCondLst>
                                            <p:cond delay="0"/>
                                          </p:stCondLst>
                                        </p:cTn>
                                        <p:tgtEl>
                                          <p:spTgt spid="5122">
                                            <p:txEl>
                                              <p:pRg st="2" end="2"/>
                                            </p:txEl>
                                          </p:spTgt>
                                        </p:tgtEl>
                                        <p:attrNameLst>
                                          <p:attrName>style.visibility</p:attrName>
                                        </p:attrNameLst>
                                      </p:cBhvr>
                                      <p:to>
                                        <p:strVal val="visible"/>
                                      </p:to>
                                    </p:set>
                                    <p:anim calcmode="discrete" valueType="clr">
                                      <p:cBhvr override="childStyle">
                                        <p:cTn id="27" dur="80"/>
                                        <p:tgtEl>
                                          <p:spTgt spid="512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5122">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5122">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stateflag"/>
          <p:cNvPicPr>
            <a:picLocks noChangeAspect="1" noChangeArrowheads="1"/>
          </p:cNvPicPr>
          <p:nvPr/>
        </p:nvPicPr>
        <p:blipFill>
          <a:blip r:embed="rId3"/>
          <a:srcRect/>
          <a:stretch>
            <a:fillRect/>
          </a:stretch>
        </p:blipFill>
        <p:spPr bwMode="auto">
          <a:xfrm>
            <a:off x="685800" y="0"/>
            <a:ext cx="7924800" cy="5292725"/>
          </a:xfrm>
          <a:prstGeom prst="rect">
            <a:avLst/>
          </a:prstGeom>
          <a:noFill/>
          <a:ln w="9525">
            <a:noFill/>
            <a:miter lim="800000"/>
            <a:headEnd/>
            <a:tailEnd/>
          </a:ln>
        </p:spPr>
      </p:pic>
      <p:sp>
        <p:nvSpPr>
          <p:cNvPr id="32771" name="Text Box 3"/>
          <p:cNvSpPr txBox="1">
            <a:spLocks noChangeArrowheads="1"/>
          </p:cNvSpPr>
          <p:nvPr/>
        </p:nvSpPr>
        <p:spPr bwMode="auto">
          <a:xfrm>
            <a:off x="228600" y="5105400"/>
            <a:ext cx="8915400" cy="2654300"/>
          </a:xfrm>
          <a:prstGeom prst="rect">
            <a:avLst/>
          </a:prstGeom>
          <a:noFill/>
          <a:ln w="9525">
            <a:noFill/>
            <a:miter lim="800000"/>
            <a:headEnd/>
            <a:tailEnd/>
          </a:ln>
        </p:spPr>
        <p:txBody>
          <a:bodyPr>
            <a:spAutoFit/>
          </a:bodyPr>
          <a:lstStyle/>
          <a:p>
            <a:pPr algn="ctr" eaLnBrk="1" hangingPunct="1">
              <a:spcBef>
                <a:spcPct val="20000"/>
              </a:spcBef>
            </a:pPr>
            <a:r>
              <a:rPr lang="en-US" sz="4800">
                <a:latin typeface="Agency FB" pitchFamily="34" charset="0"/>
              </a:rPr>
              <a:t>C) The three stars represent the three Grand Divisions of Tennessee</a:t>
            </a:r>
          </a:p>
          <a:p>
            <a:pPr algn="ctr" eaLnBrk="1" hangingPunct="1">
              <a:spcBef>
                <a:spcPct val="50000"/>
              </a:spcBef>
            </a:pPr>
            <a:endParaRPr lang="en-US" sz="4800">
              <a:latin typeface="Agency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p:cTn id="7" dur="500" fill="hold"/>
                                        <p:tgtEl>
                                          <p:spTgt spid="3277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2771">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3400" y="-304800"/>
            <a:ext cx="8229600" cy="1371600"/>
          </a:xfrm>
        </p:spPr>
        <p:txBody>
          <a:bodyPr/>
          <a:lstStyle/>
          <a:p>
            <a:pPr eaLnBrk="1" hangingPunct="1">
              <a:defRPr/>
            </a:pPr>
            <a:r>
              <a:rPr lang="en-US" sz="8000" dirty="0" smtClean="0">
                <a:latin typeface="Arial" pitchFamily="34" charset="0"/>
                <a:cs typeface="Arial" pitchFamily="34" charset="0"/>
              </a:rPr>
              <a:t>Bonus </a:t>
            </a:r>
          </a:p>
        </p:txBody>
      </p:sp>
      <p:sp>
        <p:nvSpPr>
          <p:cNvPr id="33795" name="Rectangle 3"/>
          <p:cNvSpPr>
            <a:spLocks noGrp="1" noChangeArrowheads="1"/>
          </p:cNvSpPr>
          <p:nvPr>
            <p:ph type="body" idx="1"/>
          </p:nvPr>
        </p:nvSpPr>
        <p:spPr>
          <a:xfrm>
            <a:off x="381000" y="990600"/>
            <a:ext cx="8229600" cy="4114800"/>
          </a:xfrm>
        </p:spPr>
        <p:txBody>
          <a:bodyPr/>
          <a:lstStyle/>
          <a:p>
            <a:pPr marL="609600" indent="-609600" eaLnBrk="1" hangingPunct="1">
              <a:buFont typeface="Wingdings" pitchFamily="2" charset="2"/>
              <a:buNone/>
              <a:defRPr/>
            </a:pPr>
            <a:r>
              <a:rPr lang="en-US" sz="3600" smtClean="0"/>
              <a:t>Who can name the 3 grand divisions?</a:t>
            </a:r>
          </a:p>
          <a:p>
            <a:pPr marL="609600" indent="-609600" eaLnBrk="1" hangingPunct="1">
              <a:buFont typeface="Wingdings" pitchFamily="2" charset="2"/>
              <a:buNone/>
              <a:defRPr/>
            </a:pPr>
            <a:endParaRPr lang="en-US" sz="1200" smtClean="0"/>
          </a:p>
          <a:p>
            <a:pPr marL="609600" indent="-609600" eaLnBrk="1" hangingPunct="1">
              <a:buFont typeface="Wingdings" pitchFamily="2" charset="2"/>
              <a:buAutoNum type="arabicParenR"/>
              <a:defRPr/>
            </a:pPr>
            <a:r>
              <a:rPr lang="en-US" sz="4800" smtClean="0"/>
              <a:t>West</a:t>
            </a:r>
          </a:p>
          <a:p>
            <a:pPr marL="609600" indent="-609600" eaLnBrk="1" hangingPunct="1">
              <a:buFont typeface="Wingdings" pitchFamily="2" charset="2"/>
              <a:buAutoNum type="arabicParenR"/>
              <a:defRPr/>
            </a:pPr>
            <a:r>
              <a:rPr lang="en-US" sz="4800" smtClean="0"/>
              <a:t>Middle</a:t>
            </a:r>
          </a:p>
          <a:p>
            <a:pPr marL="609600" indent="-609600" eaLnBrk="1" hangingPunct="1">
              <a:buFont typeface="Wingdings" pitchFamily="2" charset="2"/>
              <a:buAutoNum type="arabicParenR"/>
              <a:defRPr/>
            </a:pPr>
            <a:r>
              <a:rPr lang="en-US" sz="4800" smtClean="0"/>
              <a:t>East</a:t>
            </a:r>
          </a:p>
          <a:p>
            <a:pPr marL="609600" indent="-609600" eaLnBrk="1" hangingPunct="1">
              <a:buFont typeface="Wingdings" pitchFamily="2" charset="2"/>
              <a:buNone/>
              <a:defRPr/>
            </a:pPr>
            <a:endParaRPr lang="en-US" sz="1800" smtClean="0"/>
          </a:p>
          <a:p>
            <a:pPr marL="609600" indent="-609600" eaLnBrk="1" hangingPunct="1">
              <a:buFont typeface="Wingdings" pitchFamily="2" charset="2"/>
              <a:buNone/>
              <a:defRPr/>
            </a:pPr>
            <a:r>
              <a:rPr lang="en-US" sz="4800" smtClean="0"/>
              <a:t>Where do we live? </a:t>
            </a:r>
          </a:p>
          <a:p>
            <a:pPr marL="609600" indent="-609600" eaLnBrk="1" hangingPunct="1">
              <a:buFont typeface="Wingdings" pitchFamily="2" charset="2"/>
              <a:buNone/>
              <a:defRPr/>
            </a:pPr>
            <a:r>
              <a:rPr lang="en-US" sz="4800" smtClean="0"/>
              <a:t>2) Middle</a:t>
            </a:r>
          </a:p>
          <a:p>
            <a:pPr marL="609600" indent="-609600" eaLnBrk="1" hangingPunct="1">
              <a:buFont typeface="Wingdings" pitchFamily="2" charset="2"/>
              <a:buNone/>
              <a:defRPr/>
            </a:pPr>
            <a:endParaRPr lang="en-US" sz="4800" smtClean="0"/>
          </a:p>
          <a:p>
            <a:pPr marL="609600" indent="-609600" eaLnBrk="1" hangingPunct="1">
              <a:buFont typeface="Wingdings" pitchFamily="2" charset="2"/>
              <a:buNone/>
              <a:defRPr/>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0"/>
                                  </p:iterate>
                                  <p:childTnLst>
                                    <p:set>
                                      <p:cBhvr>
                                        <p:cTn id="6" dur="1" fill="hold">
                                          <p:stCondLst>
                                            <p:cond delay="0"/>
                                          </p:stCondLst>
                                        </p:cTn>
                                        <p:tgtEl>
                                          <p:spTgt spid="33794"/>
                                        </p:tgtEl>
                                        <p:attrNameLst>
                                          <p:attrName>style.visibility</p:attrName>
                                        </p:attrNameLst>
                                      </p:cBhvr>
                                      <p:to>
                                        <p:strVal val="visible"/>
                                      </p:to>
                                    </p:set>
                                    <p:animEffect transition="in" filter="fade">
                                      <p:cBhvr>
                                        <p:cTn id="7" dur="500"/>
                                        <p:tgtEl>
                                          <p:spTgt spid="33794"/>
                                        </p:tgtEl>
                                      </p:cBhvr>
                                    </p:animEffect>
                                    <p:anim calcmode="lin" valueType="num">
                                      <p:cBhvr>
                                        <p:cTn id="8" dur="500" fill="hold"/>
                                        <p:tgtEl>
                                          <p:spTgt spid="33794"/>
                                        </p:tgtEl>
                                        <p:attrNameLst>
                                          <p:attrName>style.rotation</p:attrName>
                                        </p:attrNameLst>
                                      </p:cBhvr>
                                      <p:tavLst>
                                        <p:tav tm="0">
                                          <p:val>
                                            <p:fltVal val="720"/>
                                          </p:val>
                                        </p:tav>
                                        <p:tav tm="100000">
                                          <p:val>
                                            <p:fltVal val="0"/>
                                          </p:val>
                                        </p:tav>
                                      </p:tavLst>
                                    </p:anim>
                                    <p:anim calcmode="lin" valueType="num">
                                      <p:cBhvr>
                                        <p:cTn id="9" dur="500" fill="hold"/>
                                        <p:tgtEl>
                                          <p:spTgt spid="33794"/>
                                        </p:tgtEl>
                                        <p:attrNameLst>
                                          <p:attrName>ppt_h</p:attrName>
                                        </p:attrNameLst>
                                      </p:cBhvr>
                                      <p:tavLst>
                                        <p:tav tm="0">
                                          <p:val>
                                            <p:fltVal val="0"/>
                                          </p:val>
                                        </p:tav>
                                        <p:tav tm="100000">
                                          <p:val>
                                            <p:strVal val="#ppt_h"/>
                                          </p:val>
                                        </p:tav>
                                      </p:tavLst>
                                    </p:anim>
                                    <p:anim calcmode="lin" valueType="num">
                                      <p:cBhvr>
                                        <p:cTn id="10" dur="500" fill="hold"/>
                                        <p:tgtEl>
                                          <p:spTgt spid="33794"/>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35" presetClass="entr" presetSubtype="0" fill="hold" grpId="1" nodeType="afterEffect">
                                  <p:stCondLst>
                                    <p:cond delay="0"/>
                                  </p:stCondLst>
                                  <p:iterate type="lt">
                                    <p:tmPct val="0"/>
                                  </p:iterate>
                                  <p:childTnLst>
                                    <p:set>
                                      <p:cBhvr>
                                        <p:cTn id="13" dur="1" fill="hold">
                                          <p:stCondLst>
                                            <p:cond delay="0"/>
                                          </p:stCondLst>
                                        </p:cTn>
                                        <p:tgtEl>
                                          <p:spTgt spid="33794"/>
                                        </p:tgtEl>
                                        <p:attrNameLst>
                                          <p:attrName>style.visibility</p:attrName>
                                        </p:attrNameLst>
                                      </p:cBhvr>
                                      <p:to>
                                        <p:strVal val="visible"/>
                                      </p:to>
                                    </p:set>
                                    <p:animEffect transition="in" filter="fade">
                                      <p:cBhvr>
                                        <p:cTn id="14" dur="500"/>
                                        <p:tgtEl>
                                          <p:spTgt spid="33794"/>
                                        </p:tgtEl>
                                      </p:cBhvr>
                                    </p:animEffect>
                                    <p:anim calcmode="lin" valueType="num">
                                      <p:cBhvr>
                                        <p:cTn id="15" dur="500" fill="hold"/>
                                        <p:tgtEl>
                                          <p:spTgt spid="33794"/>
                                        </p:tgtEl>
                                        <p:attrNameLst>
                                          <p:attrName>style.rotation</p:attrName>
                                        </p:attrNameLst>
                                      </p:cBhvr>
                                      <p:tavLst>
                                        <p:tav tm="0">
                                          <p:val>
                                            <p:fltVal val="720"/>
                                          </p:val>
                                        </p:tav>
                                        <p:tav tm="100000">
                                          <p:val>
                                            <p:fltVal val="0"/>
                                          </p:val>
                                        </p:tav>
                                      </p:tavLst>
                                    </p:anim>
                                    <p:anim calcmode="lin" valueType="num">
                                      <p:cBhvr>
                                        <p:cTn id="16" dur="500" fill="hold"/>
                                        <p:tgtEl>
                                          <p:spTgt spid="33794"/>
                                        </p:tgtEl>
                                        <p:attrNameLst>
                                          <p:attrName>ppt_h</p:attrName>
                                        </p:attrNameLst>
                                      </p:cBhvr>
                                      <p:tavLst>
                                        <p:tav tm="0">
                                          <p:val>
                                            <p:fltVal val="0"/>
                                          </p:val>
                                        </p:tav>
                                        <p:tav tm="100000">
                                          <p:val>
                                            <p:strVal val="#ppt_h"/>
                                          </p:val>
                                        </p:tav>
                                      </p:tavLst>
                                    </p:anim>
                                    <p:anim calcmode="lin" valueType="num">
                                      <p:cBhvr>
                                        <p:cTn id="17" dur="500" fill="hold"/>
                                        <p:tgtEl>
                                          <p:spTgt spid="33794"/>
                                        </p:tgtEl>
                                        <p:attrNameLst>
                                          <p:attrName>ppt_w</p:attrName>
                                        </p:attrNameLst>
                                      </p:cBhvr>
                                      <p:tavLst>
                                        <p:tav tm="0">
                                          <p:val>
                                            <p:fltVal val="0"/>
                                          </p:val>
                                        </p:tav>
                                        <p:tav tm="100000">
                                          <p:val>
                                            <p:strVal val="#ppt_w"/>
                                          </p:val>
                                        </p:tav>
                                      </p:tavLst>
                                    </p:anim>
                                  </p:childTnLst>
                                </p:cTn>
                              </p:par>
                            </p:childTnLst>
                          </p:cTn>
                        </p:par>
                        <p:par>
                          <p:cTn id="18" fill="hold">
                            <p:stCondLst>
                              <p:cond delay="1000"/>
                            </p:stCondLst>
                            <p:childTnLst>
                              <p:par>
                                <p:cTn id="19" presetID="36" presetClass="emph" presetSubtype="0" fill="hold" grpId="2" nodeType="afterEffect">
                                  <p:stCondLst>
                                    <p:cond delay="0"/>
                                  </p:stCondLst>
                                  <p:iterate type="lt">
                                    <p:tmPct val="10000"/>
                                  </p:iterate>
                                  <p:childTnLst>
                                    <p:animScale>
                                      <p:cBhvr>
                                        <p:cTn id="20" dur="250" autoRev="1" fill="hold">
                                          <p:stCondLst>
                                            <p:cond delay="0"/>
                                          </p:stCondLst>
                                        </p:cTn>
                                        <p:tgtEl>
                                          <p:spTgt spid="33794"/>
                                        </p:tgtEl>
                                      </p:cBhvr>
                                      <p:to x="80000" y="100000"/>
                                    </p:animScale>
                                    <p:anim by="(#ppt_w*0.10)" calcmode="lin" valueType="num">
                                      <p:cBhvr>
                                        <p:cTn id="21" dur="250" autoRev="1" fill="hold">
                                          <p:stCondLst>
                                            <p:cond delay="0"/>
                                          </p:stCondLst>
                                        </p:cTn>
                                        <p:tgtEl>
                                          <p:spTgt spid="33794"/>
                                        </p:tgtEl>
                                        <p:attrNameLst>
                                          <p:attrName>ppt_x</p:attrName>
                                        </p:attrNameLst>
                                      </p:cBhvr>
                                    </p:anim>
                                    <p:anim by="(-#ppt_w*0.10)" calcmode="lin" valueType="num">
                                      <p:cBhvr>
                                        <p:cTn id="22" dur="250" autoRev="1" fill="hold">
                                          <p:stCondLst>
                                            <p:cond delay="0"/>
                                          </p:stCondLst>
                                        </p:cTn>
                                        <p:tgtEl>
                                          <p:spTgt spid="33794"/>
                                        </p:tgtEl>
                                        <p:attrNameLst>
                                          <p:attrName>ppt_y</p:attrName>
                                        </p:attrNameLst>
                                      </p:cBhvr>
                                    </p:anim>
                                    <p:animRot by="-480000">
                                      <p:cBhvr>
                                        <p:cTn id="23" dur="250" autoRev="1" fill="hold">
                                          <p:stCondLst>
                                            <p:cond delay="0"/>
                                          </p:stCondLst>
                                        </p:cTn>
                                        <p:tgtEl>
                                          <p:spTgt spid="33794"/>
                                        </p:tgtEl>
                                        <p:attrNameLst>
                                          <p:attrName>r</p:attrName>
                                        </p:attrNameLst>
                                      </p:cBhvr>
                                    </p:animRot>
                                  </p:childTnLst>
                                </p:cTn>
                              </p:par>
                            </p:childTnLst>
                          </p:cTn>
                        </p:par>
                        <p:par>
                          <p:cTn id="24" fill="hold">
                            <p:stCondLst>
                              <p:cond delay="1700"/>
                            </p:stCondLst>
                            <p:childTnLst>
                              <p:par>
                                <p:cTn id="25" presetID="36" presetClass="emph" presetSubtype="0" fill="hold" grpId="3" nodeType="afterEffect">
                                  <p:stCondLst>
                                    <p:cond delay="0"/>
                                  </p:stCondLst>
                                  <p:iterate type="lt">
                                    <p:tmPct val="10000"/>
                                  </p:iterate>
                                  <p:childTnLst>
                                    <p:animScale>
                                      <p:cBhvr>
                                        <p:cTn id="26" dur="250" autoRev="1" fill="hold">
                                          <p:stCondLst>
                                            <p:cond delay="0"/>
                                          </p:stCondLst>
                                        </p:cTn>
                                        <p:tgtEl>
                                          <p:spTgt spid="33794"/>
                                        </p:tgtEl>
                                      </p:cBhvr>
                                      <p:to x="80000" y="100000"/>
                                    </p:animScale>
                                    <p:anim by="(#ppt_w*0.10)" calcmode="lin" valueType="num">
                                      <p:cBhvr>
                                        <p:cTn id="27" dur="250" autoRev="1" fill="hold">
                                          <p:stCondLst>
                                            <p:cond delay="0"/>
                                          </p:stCondLst>
                                        </p:cTn>
                                        <p:tgtEl>
                                          <p:spTgt spid="33794"/>
                                        </p:tgtEl>
                                        <p:attrNameLst>
                                          <p:attrName>ppt_x</p:attrName>
                                        </p:attrNameLst>
                                      </p:cBhvr>
                                    </p:anim>
                                    <p:anim by="(-#ppt_w*0.10)" calcmode="lin" valueType="num">
                                      <p:cBhvr>
                                        <p:cTn id="28" dur="250" autoRev="1" fill="hold">
                                          <p:stCondLst>
                                            <p:cond delay="0"/>
                                          </p:stCondLst>
                                        </p:cTn>
                                        <p:tgtEl>
                                          <p:spTgt spid="33794"/>
                                        </p:tgtEl>
                                        <p:attrNameLst>
                                          <p:attrName>ppt_y</p:attrName>
                                        </p:attrNameLst>
                                      </p:cBhvr>
                                    </p:anim>
                                    <p:animRot by="-480000">
                                      <p:cBhvr>
                                        <p:cTn id="29" dur="250" autoRev="1" fill="hold">
                                          <p:stCondLst>
                                            <p:cond delay="0"/>
                                          </p:stCondLst>
                                        </p:cTn>
                                        <p:tgtEl>
                                          <p:spTgt spid="33794"/>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3795">
                                            <p:txEl>
                                              <p:pRg st="0" end="0"/>
                                            </p:txEl>
                                          </p:spTgt>
                                        </p:tgtEl>
                                        <p:attrNameLst>
                                          <p:attrName>style.visibility</p:attrName>
                                        </p:attrNameLst>
                                      </p:cBhvr>
                                      <p:to>
                                        <p:strVal val="visible"/>
                                      </p:to>
                                    </p:set>
                                    <p:anim calcmode="lin" valueType="num">
                                      <p:cBhvr additive="base">
                                        <p:cTn id="34" dur="500" fill="hold"/>
                                        <p:tgtEl>
                                          <p:spTgt spid="33795">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37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3795">
                                            <p:txEl>
                                              <p:pRg st="2" end="2"/>
                                            </p:txEl>
                                          </p:spTgt>
                                        </p:tgtEl>
                                        <p:attrNameLst>
                                          <p:attrName>style.visibility</p:attrName>
                                        </p:attrNameLst>
                                      </p:cBhvr>
                                      <p:to>
                                        <p:strVal val="visible"/>
                                      </p:to>
                                    </p:set>
                                    <p:anim calcmode="lin" valueType="num">
                                      <p:cBhvr additive="base">
                                        <p:cTn id="40" dur="500" fill="hold"/>
                                        <p:tgtEl>
                                          <p:spTgt spid="33795">
                                            <p:txEl>
                                              <p:pRg st="2" end="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37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4" presetClass="entr" presetSubtype="0" accel="100000" fill="hold" nodeType="clickEffect">
                                  <p:stCondLst>
                                    <p:cond delay="0"/>
                                  </p:stCondLst>
                                  <p:childTnLst>
                                    <p:set>
                                      <p:cBhvr>
                                        <p:cTn id="45" dur="1" fill="hold">
                                          <p:stCondLst>
                                            <p:cond delay="0"/>
                                          </p:stCondLst>
                                        </p:cTn>
                                        <p:tgtEl>
                                          <p:spTgt spid="33795">
                                            <p:txEl>
                                              <p:pRg st="3" end="3"/>
                                            </p:txEl>
                                          </p:spTgt>
                                        </p:tgtEl>
                                        <p:attrNameLst>
                                          <p:attrName>style.visibility</p:attrName>
                                        </p:attrNameLst>
                                      </p:cBhvr>
                                      <p:to>
                                        <p:strVal val="visible"/>
                                      </p:to>
                                    </p:set>
                                    <p:anim calcmode="lin" valueType="num">
                                      <p:cBhvr>
                                        <p:cTn id="46" dur="500" fill="hold"/>
                                        <p:tgtEl>
                                          <p:spTgt spid="33795">
                                            <p:txEl>
                                              <p:pRg st="3" end="3"/>
                                            </p:txEl>
                                          </p:spTgt>
                                        </p:tgtEl>
                                        <p:attrNameLst>
                                          <p:attrName>ppt_w</p:attrName>
                                        </p:attrNameLst>
                                      </p:cBhvr>
                                      <p:tavLst>
                                        <p:tav tm="0">
                                          <p:val>
                                            <p:strVal val="#ppt_w*0.05"/>
                                          </p:val>
                                        </p:tav>
                                        <p:tav tm="100000">
                                          <p:val>
                                            <p:strVal val="#ppt_w"/>
                                          </p:val>
                                        </p:tav>
                                      </p:tavLst>
                                    </p:anim>
                                    <p:anim calcmode="lin" valueType="num">
                                      <p:cBhvr>
                                        <p:cTn id="47" dur="500" fill="hold"/>
                                        <p:tgtEl>
                                          <p:spTgt spid="33795">
                                            <p:txEl>
                                              <p:pRg st="3" end="3"/>
                                            </p:txEl>
                                          </p:spTgt>
                                        </p:tgtEl>
                                        <p:attrNameLst>
                                          <p:attrName>ppt_h</p:attrName>
                                        </p:attrNameLst>
                                      </p:cBhvr>
                                      <p:tavLst>
                                        <p:tav tm="0">
                                          <p:val>
                                            <p:strVal val="#ppt_h"/>
                                          </p:val>
                                        </p:tav>
                                        <p:tav tm="100000">
                                          <p:val>
                                            <p:strVal val="#ppt_h"/>
                                          </p:val>
                                        </p:tav>
                                      </p:tavLst>
                                    </p:anim>
                                    <p:anim calcmode="lin" valueType="num">
                                      <p:cBhvr>
                                        <p:cTn id="48" dur="500" fill="hold"/>
                                        <p:tgtEl>
                                          <p:spTgt spid="33795">
                                            <p:txEl>
                                              <p:pRg st="3" end="3"/>
                                            </p:txEl>
                                          </p:spTgt>
                                        </p:tgtEl>
                                        <p:attrNameLst>
                                          <p:attrName>ppt_x</p:attrName>
                                        </p:attrNameLst>
                                      </p:cBhvr>
                                      <p:tavLst>
                                        <p:tav tm="0">
                                          <p:val>
                                            <p:strVal val="#ppt_x-.2"/>
                                          </p:val>
                                        </p:tav>
                                        <p:tav tm="100000">
                                          <p:val>
                                            <p:strVal val="#ppt_x"/>
                                          </p:val>
                                        </p:tav>
                                      </p:tavLst>
                                    </p:anim>
                                    <p:anim calcmode="lin" valueType="num">
                                      <p:cBhvr>
                                        <p:cTn id="49" dur="500" fill="hold"/>
                                        <p:tgtEl>
                                          <p:spTgt spid="33795">
                                            <p:txEl>
                                              <p:pRg st="3" end="3"/>
                                            </p:txEl>
                                          </p:spTgt>
                                        </p:tgtEl>
                                        <p:attrNameLst>
                                          <p:attrName>ppt_y</p:attrName>
                                        </p:attrNameLst>
                                      </p:cBhvr>
                                      <p:tavLst>
                                        <p:tav tm="0">
                                          <p:val>
                                            <p:strVal val="#ppt_y"/>
                                          </p:val>
                                        </p:tav>
                                        <p:tav tm="100000">
                                          <p:val>
                                            <p:strVal val="#ppt_y"/>
                                          </p:val>
                                        </p:tav>
                                      </p:tavLst>
                                    </p:anim>
                                    <p:animEffect transition="in" filter="fade">
                                      <p:cBhvr>
                                        <p:cTn id="50" dur="500"/>
                                        <p:tgtEl>
                                          <p:spTgt spid="33795">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nodeType="clickEffect">
                                  <p:stCondLst>
                                    <p:cond delay="0"/>
                                  </p:stCondLst>
                                  <p:childTnLst>
                                    <p:set>
                                      <p:cBhvr>
                                        <p:cTn id="54" dur="1" fill="hold">
                                          <p:stCondLst>
                                            <p:cond delay="0"/>
                                          </p:stCondLst>
                                        </p:cTn>
                                        <p:tgtEl>
                                          <p:spTgt spid="33795">
                                            <p:txEl>
                                              <p:pRg st="4" end="4"/>
                                            </p:txEl>
                                          </p:spTgt>
                                        </p:tgtEl>
                                        <p:attrNameLst>
                                          <p:attrName>style.visibility</p:attrName>
                                        </p:attrNameLst>
                                      </p:cBhvr>
                                      <p:to>
                                        <p:strVal val="visible"/>
                                      </p:to>
                                    </p:set>
                                    <p:anim calcmode="lin" valueType="num">
                                      <p:cBhvr>
                                        <p:cTn id="55" dur="500" fill="hold"/>
                                        <p:tgtEl>
                                          <p:spTgt spid="33795">
                                            <p:txEl>
                                              <p:pRg st="4" end="4"/>
                                            </p:txEl>
                                          </p:spTgt>
                                        </p:tgtEl>
                                        <p:attrNameLst>
                                          <p:attrName>ppt_w</p:attrName>
                                        </p:attrNameLst>
                                      </p:cBhvr>
                                      <p:tavLst>
                                        <p:tav tm="0">
                                          <p:val>
                                            <p:fltVal val="0"/>
                                          </p:val>
                                        </p:tav>
                                        <p:tav tm="100000">
                                          <p:val>
                                            <p:strVal val="#ppt_w"/>
                                          </p:val>
                                        </p:tav>
                                      </p:tavLst>
                                    </p:anim>
                                    <p:anim calcmode="lin" valueType="num">
                                      <p:cBhvr>
                                        <p:cTn id="56" dur="500" fill="hold"/>
                                        <p:tgtEl>
                                          <p:spTgt spid="33795">
                                            <p:txEl>
                                              <p:pRg st="4" end="4"/>
                                            </p:txEl>
                                          </p:spTgt>
                                        </p:tgtEl>
                                        <p:attrNameLst>
                                          <p:attrName>ppt_h</p:attrName>
                                        </p:attrNameLst>
                                      </p:cBhvr>
                                      <p:tavLst>
                                        <p:tav tm="0">
                                          <p:val>
                                            <p:fltVal val="0"/>
                                          </p:val>
                                        </p:tav>
                                        <p:tav tm="100000">
                                          <p:val>
                                            <p:strVal val="#ppt_h"/>
                                          </p:val>
                                        </p:tav>
                                      </p:tavLst>
                                    </p:anim>
                                    <p:anim calcmode="lin" valueType="num">
                                      <p:cBhvr>
                                        <p:cTn id="57" dur="500" fill="hold"/>
                                        <p:tgtEl>
                                          <p:spTgt spid="33795">
                                            <p:txEl>
                                              <p:pRg st="4" end="4"/>
                                            </p:txEl>
                                          </p:spTgt>
                                        </p:tgtEl>
                                        <p:attrNameLst>
                                          <p:attrName>style.rotation</p:attrName>
                                        </p:attrNameLst>
                                      </p:cBhvr>
                                      <p:tavLst>
                                        <p:tav tm="0">
                                          <p:val>
                                            <p:fltVal val="360"/>
                                          </p:val>
                                        </p:tav>
                                        <p:tav tm="100000">
                                          <p:val>
                                            <p:fltVal val="0"/>
                                          </p:val>
                                        </p:tav>
                                      </p:tavLst>
                                    </p:anim>
                                    <p:animEffect transition="in" filter="fade">
                                      <p:cBhvr>
                                        <p:cTn id="58" dur="500"/>
                                        <p:tgtEl>
                                          <p:spTgt spid="33795">
                                            <p:txEl>
                                              <p:pRg st="4" end="4"/>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nodeType="clickEffect">
                                  <p:stCondLst>
                                    <p:cond delay="0"/>
                                  </p:stCondLst>
                                  <p:childTnLst>
                                    <p:set>
                                      <p:cBhvr>
                                        <p:cTn id="62" dur="1" fill="hold">
                                          <p:stCondLst>
                                            <p:cond delay="0"/>
                                          </p:stCondLst>
                                        </p:cTn>
                                        <p:tgtEl>
                                          <p:spTgt spid="33795">
                                            <p:txEl>
                                              <p:pRg st="6" end="6"/>
                                            </p:txEl>
                                          </p:spTgt>
                                        </p:tgtEl>
                                        <p:attrNameLst>
                                          <p:attrName>style.visibility</p:attrName>
                                        </p:attrNameLst>
                                      </p:cBhvr>
                                      <p:to>
                                        <p:strVal val="visible"/>
                                      </p:to>
                                    </p:set>
                                    <p:animScale>
                                      <p:cBhvr>
                                        <p:cTn id="63" dur="1000" decel="50000" fill="hold">
                                          <p:stCondLst>
                                            <p:cond delay="0"/>
                                          </p:stCondLst>
                                        </p:cTn>
                                        <p:tgtEl>
                                          <p:spTgt spid="3379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3795">
                                            <p:txEl>
                                              <p:pRg st="6" end="6"/>
                                            </p:txEl>
                                          </p:spTgt>
                                        </p:tgtEl>
                                        <p:attrNameLst>
                                          <p:attrName>ppt_x</p:attrName>
                                          <p:attrName>ppt_y</p:attrName>
                                        </p:attrNameLst>
                                      </p:cBhvr>
                                    </p:animMotion>
                                    <p:animEffect transition="in" filter="fade">
                                      <p:cBhvr>
                                        <p:cTn id="65" dur="1000"/>
                                        <p:tgtEl>
                                          <p:spTgt spid="33795">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nodeType="clickEffect">
                                  <p:stCondLst>
                                    <p:cond delay="0"/>
                                  </p:stCondLst>
                                  <p:iterate type="lt">
                                    <p:tmPct val="10000"/>
                                  </p:iterate>
                                  <p:childTnLst>
                                    <p:set>
                                      <p:cBhvr>
                                        <p:cTn id="69" dur="1" fill="hold">
                                          <p:stCondLst>
                                            <p:cond delay="0"/>
                                          </p:stCondLst>
                                        </p:cTn>
                                        <p:tgtEl>
                                          <p:spTgt spid="33795">
                                            <p:txEl>
                                              <p:pRg st="7" end="7"/>
                                            </p:txEl>
                                          </p:spTgt>
                                        </p:tgtEl>
                                        <p:attrNameLst>
                                          <p:attrName>style.visibility</p:attrName>
                                        </p:attrNameLst>
                                      </p:cBhvr>
                                      <p:to>
                                        <p:strVal val="visible"/>
                                      </p:to>
                                    </p:set>
                                    <p:anim calcmode="lin" valueType="num">
                                      <p:cBhvr>
                                        <p:cTn id="70" dur="500" fill="hold"/>
                                        <p:tgtEl>
                                          <p:spTgt spid="33795">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3795">
                                            <p:txEl>
                                              <p:pRg st="7" end="7"/>
                                            </p:txEl>
                                          </p:spTgt>
                                        </p:tgtEl>
                                        <p:attrNameLst>
                                          <p:attrName>ppt_y</p:attrName>
                                        </p:attrNameLst>
                                      </p:cBhvr>
                                      <p:tavLst>
                                        <p:tav tm="0">
                                          <p:val>
                                            <p:strVal val="#ppt_y"/>
                                          </p:val>
                                        </p:tav>
                                        <p:tav tm="100000">
                                          <p:val>
                                            <p:strVal val="#ppt_y"/>
                                          </p:val>
                                        </p:tav>
                                      </p:tavLst>
                                    </p:anim>
                                    <p:anim calcmode="lin" valueType="num">
                                      <p:cBhvr>
                                        <p:cTn id="72" dur="500" fill="hold"/>
                                        <p:tgtEl>
                                          <p:spTgt spid="33795">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3795">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37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4" grpId="1"/>
      <p:bldP spid="33794" grpId="2"/>
      <p:bldP spid="33794" grpId="3"/>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What is our State Animal?</a:t>
            </a:r>
          </a:p>
        </p:txBody>
      </p:sp>
      <p:sp>
        <p:nvSpPr>
          <p:cNvPr id="34819" name="Rectangle 3"/>
          <p:cNvSpPr>
            <a:spLocks noGrp="1" noChangeArrowheads="1"/>
          </p:cNvSpPr>
          <p:nvPr>
            <p:ph type="body" idx="1"/>
          </p:nvPr>
        </p:nvSpPr>
        <p:spPr/>
        <p:txBody>
          <a:bodyPr/>
          <a:lstStyle/>
          <a:p>
            <a:pPr eaLnBrk="1" hangingPunct="1">
              <a:defRPr/>
            </a:pPr>
            <a:r>
              <a:rPr lang="en-US" sz="5400" smtClean="0"/>
              <a:t>A) Bear</a:t>
            </a:r>
          </a:p>
          <a:p>
            <a:pPr eaLnBrk="1" hangingPunct="1">
              <a:defRPr/>
            </a:pPr>
            <a:r>
              <a:rPr lang="en-US" sz="5400" smtClean="0"/>
              <a:t>B) Raccoon</a:t>
            </a:r>
          </a:p>
          <a:p>
            <a:pPr eaLnBrk="1" hangingPunct="1">
              <a:defRPr/>
            </a:pPr>
            <a:r>
              <a:rPr lang="en-US" sz="5400" smtClean="0"/>
              <a:t>C) Hound dog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p:cTn id="13" dur="500" fill="hold"/>
                                        <p:tgtEl>
                                          <p:spTgt spid="34819">
                                            <p:txEl>
                                              <p:pRg st="0" end="0"/>
                                            </p:txEl>
                                          </p:spTgt>
                                        </p:tgtEl>
                                        <p:attrNameLst>
                                          <p:attrName>ppt_w</p:attrName>
                                        </p:attrNameLst>
                                      </p:cBhvr>
                                      <p:tavLst>
                                        <p:tav tm="0">
                                          <p:val>
                                            <p:strVal val="#ppt_w*0.05"/>
                                          </p:val>
                                        </p:tav>
                                        <p:tav tm="100000">
                                          <p:val>
                                            <p:strVal val="#ppt_w"/>
                                          </p:val>
                                        </p:tav>
                                      </p:tavLst>
                                    </p:anim>
                                    <p:anim calcmode="lin" valueType="num">
                                      <p:cBhvr>
                                        <p:cTn id="14" dur="500" fill="hold"/>
                                        <p:tgtEl>
                                          <p:spTgt spid="34819">
                                            <p:txEl>
                                              <p:pRg st="0" end="0"/>
                                            </p:txEl>
                                          </p:spTgt>
                                        </p:tgtEl>
                                        <p:attrNameLst>
                                          <p:attrName>ppt_h</p:attrName>
                                        </p:attrNameLst>
                                      </p:cBhvr>
                                      <p:tavLst>
                                        <p:tav tm="0">
                                          <p:val>
                                            <p:strVal val="#ppt_h"/>
                                          </p:val>
                                        </p:tav>
                                        <p:tav tm="100000">
                                          <p:val>
                                            <p:strVal val="#ppt_h"/>
                                          </p:val>
                                        </p:tav>
                                      </p:tavLst>
                                    </p:anim>
                                    <p:anim calcmode="lin" valueType="num">
                                      <p:cBhvr>
                                        <p:cTn id="15" dur="500" fill="hold"/>
                                        <p:tgtEl>
                                          <p:spTgt spid="34819">
                                            <p:txEl>
                                              <p:pRg st="0" end="0"/>
                                            </p:txEl>
                                          </p:spTgt>
                                        </p:tgtEl>
                                        <p:attrNameLst>
                                          <p:attrName>ppt_x</p:attrName>
                                        </p:attrNameLst>
                                      </p:cBhvr>
                                      <p:tavLst>
                                        <p:tav tm="0">
                                          <p:val>
                                            <p:strVal val="#ppt_x-.2"/>
                                          </p:val>
                                        </p:tav>
                                        <p:tav tm="100000">
                                          <p:val>
                                            <p:strVal val="#ppt_x"/>
                                          </p:val>
                                        </p:tav>
                                      </p:tavLst>
                                    </p:anim>
                                    <p:anim calcmode="lin" valueType="num">
                                      <p:cBhvr>
                                        <p:cTn id="16" dur="500" fill="hold"/>
                                        <p:tgtEl>
                                          <p:spTgt spid="34819">
                                            <p:txEl>
                                              <p:pRg st="0" end="0"/>
                                            </p:txEl>
                                          </p:spTgt>
                                        </p:tgtEl>
                                        <p:attrNameLst>
                                          <p:attrName>ppt_y</p:attrName>
                                        </p:attrNameLst>
                                      </p:cBhvr>
                                      <p:tavLst>
                                        <p:tav tm="0">
                                          <p:val>
                                            <p:strVal val="#ppt_y"/>
                                          </p:val>
                                        </p:tav>
                                        <p:tav tm="100000">
                                          <p:val>
                                            <p:strVal val="#ppt_y"/>
                                          </p:val>
                                        </p:tav>
                                      </p:tavLst>
                                    </p:anim>
                                    <p:animEffect transition="in" filter="fade">
                                      <p:cBhvr>
                                        <p:cTn id="17" dur="500"/>
                                        <p:tgtEl>
                                          <p:spTgt spid="348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4" presetClass="entr" presetSubtype="0" accel="100000" fill="hold" nodeType="clickEffect">
                                  <p:stCondLst>
                                    <p:cond delay="0"/>
                                  </p:stCondLst>
                                  <p:childTnLst>
                                    <p:set>
                                      <p:cBhvr>
                                        <p:cTn id="21" dur="1" fill="hold">
                                          <p:stCondLst>
                                            <p:cond delay="0"/>
                                          </p:stCondLst>
                                        </p:cTn>
                                        <p:tgtEl>
                                          <p:spTgt spid="34819">
                                            <p:txEl>
                                              <p:pRg st="1" end="1"/>
                                            </p:txEl>
                                          </p:spTgt>
                                        </p:tgtEl>
                                        <p:attrNameLst>
                                          <p:attrName>style.visibility</p:attrName>
                                        </p:attrNameLst>
                                      </p:cBhvr>
                                      <p:to>
                                        <p:strVal val="visible"/>
                                      </p:to>
                                    </p:set>
                                    <p:anim calcmode="lin" valueType="num">
                                      <p:cBhvr>
                                        <p:cTn id="22" dur="500" fill="hold"/>
                                        <p:tgtEl>
                                          <p:spTgt spid="34819">
                                            <p:txEl>
                                              <p:pRg st="1" end="1"/>
                                            </p:txEl>
                                          </p:spTgt>
                                        </p:tgtEl>
                                        <p:attrNameLst>
                                          <p:attrName>ppt_w</p:attrName>
                                        </p:attrNameLst>
                                      </p:cBhvr>
                                      <p:tavLst>
                                        <p:tav tm="0">
                                          <p:val>
                                            <p:strVal val="#ppt_w*0.05"/>
                                          </p:val>
                                        </p:tav>
                                        <p:tav tm="100000">
                                          <p:val>
                                            <p:strVal val="#ppt_w"/>
                                          </p:val>
                                        </p:tav>
                                      </p:tavLst>
                                    </p:anim>
                                    <p:anim calcmode="lin" valueType="num">
                                      <p:cBhvr>
                                        <p:cTn id="23" dur="500" fill="hold"/>
                                        <p:tgtEl>
                                          <p:spTgt spid="34819">
                                            <p:txEl>
                                              <p:pRg st="1" end="1"/>
                                            </p:txEl>
                                          </p:spTgt>
                                        </p:tgtEl>
                                        <p:attrNameLst>
                                          <p:attrName>ppt_h</p:attrName>
                                        </p:attrNameLst>
                                      </p:cBhvr>
                                      <p:tavLst>
                                        <p:tav tm="0">
                                          <p:val>
                                            <p:strVal val="#ppt_h"/>
                                          </p:val>
                                        </p:tav>
                                        <p:tav tm="100000">
                                          <p:val>
                                            <p:strVal val="#ppt_h"/>
                                          </p:val>
                                        </p:tav>
                                      </p:tavLst>
                                    </p:anim>
                                    <p:anim calcmode="lin" valueType="num">
                                      <p:cBhvr>
                                        <p:cTn id="24" dur="500" fill="hold"/>
                                        <p:tgtEl>
                                          <p:spTgt spid="34819">
                                            <p:txEl>
                                              <p:pRg st="1" end="1"/>
                                            </p:txEl>
                                          </p:spTgt>
                                        </p:tgtEl>
                                        <p:attrNameLst>
                                          <p:attrName>ppt_x</p:attrName>
                                        </p:attrNameLst>
                                      </p:cBhvr>
                                      <p:tavLst>
                                        <p:tav tm="0">
                                          <p:val>
                                            <p:strVal val="#ppt_x-.2"/>
                                          </p:val>
                                        </p:tav>
                                        <p:tav tm="100000">
                                          <p:val>
                                            <p:strVal val="#ppt_x"/>
                                          </p:val>
                                        </p:tav>
                                      </p:tavLst>
                                    </p:anim>
                                    <p:anim calcmode="lin" valueType="num">
                                      <p:cBhvr>
                                        <p:cTn id="25" dur="500" fill="hold"/>
                                        <p:tgtEl>
                                          <p:spTgt spid="34819">
                                            <p:txEl>
                                              <p:pRg st="1" end="1"/>
                                            </p:txEl>
                                          </p:spTgt>
                                        </p:tgtEl>
                                        <p:attrNameLst>
                                          <p:attrName>ppt_y</p:attrName>
                                        </p:attrNameLst>
                                      </p:cBhvr>
                                      <p:tavLst>
                                        <p:tav tm="0">
                                          <p:val>
                                            <p:strVal val="#ppt_y"/>
                                          </p:val>
                                        </p:tav>
                                        <p:tav tm="100000">
                                          <p:val>
                                            <p:strVal val="#ppt_y"/>
                                          </p:val>
                                        </p:tav>
                                      </p:tavLst>
                                    </p:anim>
                                    <p:animEffect transition="in" filter="fade">
                                      <p:cBhvr>
                                        <p:cTn id="26" dur="500"/>
                                        <p:tgtEl>
                                          <p:spTgt spid="34819">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4" presetClass="entr" presetSubtype="0" accel="100000" fill="hold" nodeType="clickEffect">
                                  <p:stCondLst>
                                    <p:cond delay="0"/>
                                  </p:stCondLst>
                                  <p:childTnLst>
                                    <p:set>
                                      <p:cBhvr>
                                        <p:cTn id="30" dur="1" fill="hold">
                                          <p:stCondLst>
                                            <p:cond delay="0"/>
                                          </p:stCondLst>
                                        </p:cTn>
                                        <p:tgtEl>
                                          <p:spTgt spid="34819">
                                            <p:txEl>
                                              <p:pRg st="2" end="2"/>
                                            </p:txEl>
                                          </p:spTgt>
                                        </p:tgtEl>
                                        <p:attrNameLst>
                                          <p:attrName>style.visibility</p:attrName>
                                        </p:attrNameLst>
                                      </p:cBhvr>
                                      <p:to>
                                        <p:strVal val="visible"/>
                                      </p:to>
                                    </p:set>
                                    <p:anim calcmode="lin" valueType="num">
                                      <p:cBhvr>
                                        <p:cTn id="31" dur="500" fill="hold"/>
                                        <p:tgtEl>
                                          <p:spTgt spid="34819">
                                            <p:txEl>
                                              <p:pRg st="2" end="2"/>
                                            </p:txEl>
                                          </p:spTgt>
                                        </p:tgtEl>
                                        <p:attrNameLst>
                                          <p:attrName>ppt_w</p:attrName>
                                        </p:attrNameLst>
                                      </p:cBhvr>
                                      <p:tavLst>
                                        <p:tav tm="0">
                                          <p:val>
                                            <p:strVal val="#ppt_w*0.05"/>
                                          </p:val>
                                        </p:tav>
                                        <p:tav tm="100000">
                                          <p:val>
                                            <p:strVal val="#ppt_w"/>
                                          </p:val>
                                        </p:tav>
                                      </p:tavLst>
                                    </p:anim>
                                    <p:anim calcmode="lin" valueType="num">
                                      <p:cBhvr>
                                        <p:cTn id="32" dur="500" fill="hold"/>
                                        <p:tgtEl>
                                          <p:spTgt spid="34819">
                                            <p:txEl>
                                              <p:pRg st="2" end="2"/>
                                            </p:txEl>
                                          </p:spTgt>
                                        </p:tgtEl>
                                        <p:attrNameLst>
                                          <p:attrName>ppt_h</p:attrName>
                                        </p:attrNameLst>
                                      </p:cBhvr>
                                      <p:tavLst>
                                        <p:tav tm="0">
                                          <p:val>
                                            <p:strVal val="#ppt_h"/>
                                          </p:val>
                                        </p:tav>
                                        <p:tav tm="100000">
                                          <p:val>
                                            <p:strVal val="#ppt_h"/>
                                          </p:val>
                                        </p:tav>
                                      </p:tavLst>
                                    </p:anim>
                                    <p:anim calcmode="lin" valueType="num">
                                      <p:cBhvr>
                                        <p:cTn id="33" dur="500" fill="hold"/>
                                        <p:tgtEl>
                                          <p:spTgt spid="34819">
                                            <p:txEl>
                                              <p:pRg st="2" end="2"/>
                                            </p:txEl>
                                          </p:spTgt>
                                        </p:tgtEl>
                                        <p:attrNameLst>
                                          <p:attrName>ppt_x</p:attrName>
                                        </p:attrNameLst>
                                      </p:cBhvr>
                                      <p:tavLst>
                                        <p:tav tm="0">
                                          <p:val>
                                            <p:strVal val="#ppt_x-.2"/>
                                          </p:val>
                                        </p:tav>
                                        <p:tav tm="100000">
                                          <p:val>
                                            <p:strVal val="#ppt_x"/>
                                          </p:val>
                                        </p:tav>
                                      </p:tavLst>
                                    </p:anim>
                                    <p:anim calcmode="lin" valueType="num">
                                      <p:cBhvr>
                                        <p:cTn id="34" dur="500" fill="hold"/>
                                        <p:tgtEl>
                                          <p:spTgt spid="34819">
                                            <p:txEl>
                                              <p:pRg st="2" end="2"/>
                                            </p:txEl>
                                          </p:spTgt>
                                        </p:tgtEl>
                                        <p:attrNameLst>
                                          <p:attrName>ppt_y</p:attrName>
                                        </p:attrNameLst>
                                      </p:cBhvr>
                                      <p:tavLst>
                                        <p:tav tm="0">
                                          <p:val>
                                            <p:strVal val="#ppt_y"/>
                                          </p:val>
                                        </p:tav>
                                        <p:tav tm="100000">
                                          <p:val>
                                            <p:strVal val="#ppt_y"/>
                                          </p:val>
                                        </p:tav>
                                      </p:tavLst>
                                    </p:anim>
                                    <p:animEffect transition="in" filter="fade">
                                      <p:cBhvr>
                                        <p:cTn id="35"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0" y="0"/>
            <a:ext cx="4572000" cy="6858000"/>
          </a:xfrm>
        </p:spPr>
        <p:txBody>
          <a:bodyPr/>
          <a:lstStyle/>
          <a:p>
            <a:pPr eaLnBrk="1" hangingPunct="1">
              <a:defRPr/>
            </a:pPr>
            <a:r>
              <a:rPr lang="en-US" sz="5400" smtClean="0"/>
              <a:t/>
            </a:r>
            <a:br>
              <a:rPr lang="en-US" sz="5400" smtClean="0"/>
            </a:br>
            <a:r>
              <a:rPr lang="en-US" sz="5400" smtClean="0"/>
              <a:t>Our State Animal</a:t>
            </a:r>
            <a:br>
              <a:rPr lang="en-US" sz="5400" smtClean="0"/>
            </a:br>
            <a:r>
              <a:rPr lang="en-US" sz="5400" smtClean="0"/>
              <a:t>is </a:t>
            </a:r>
            <a:br>
              <a:rPr lang="en-US" sz="5400" smtClean="0"/>
            </a:br>
            <a:r>
              <a:rPr lang="en-US" sz="5400" smtClean="0"/>
              <a:t/>
            </a:r>
            <a:br>
              <a:rPr lang="en-US" sz="5400" smtClean="0"/>
            </a:br>
            <a:r>
              <a:rPr lang="en-US" sz="5400" smtClean="0"/>
              <a:t>B) Raccoon</a:t>
            </a:r>
            <a:br>
              <a:rPr lang="en-US" sz="5400" smtClean="0"/>
            </a:br>
            <a:r>
              <a:rPr lang="en-US" smtClean="0"/>
              <a:t> </a:t>
            </a:r>
            <a:br>
              <a:rPr lang="en-US" smtClean="0"/>
            </a:br>
            <a:endParaRPr lang="en-US" smtClean="0"/>
          </a:p>
        </p:txBody>
      </p:sp>
      <p:pic>
        <p:nvPicPr>
          <p:cNvPr id="35843" name="Picture 3" descr="main">
            <a:hlinkClick r:id="rId3"/>
          </p:cNvPr>
          <p:cNvPicPr>
            <a:picLocks noChangeAspect="1" noChangeArrowheads="1"/>
          </p:cNvPicPr>
          <p:nvPr/>
        </p:nvPicPr>
        <p:blipFill>
          <a:blip r:embed="rId4"/>
          <a:srcRect/>
          <a:stretch>
            <a:fillRect/>
          </a:stretch>
        </p:blipFill>
        <p:spPr bwMode="auto">
          <a:xfrm>
            <a:off x="4491038" y="381000"/>
            <a:ext cx="4652962"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Effect transition="in" filter="fade">
                                      <p:cBhvr>
                                        <p:cTn id="7" dur="2000"/>
                                        <p:tgtEl>
                                          <p:spTgt spid="35842"/>
                                        </p:tgtEl>
                                      </p:cBhvr>
                                    </p:animEffect>
                                    <p:anim calcmode="lin" valueType="num">
                                      <p:cBhvr>
                                        <p:cTn id="8" dur="2000" fill="hold"/>
                                        <p:tgtEl>
                                          <p:spTgt spid="35842"/>
                                        </p:tgtEl>
                                        <p:attrNameLst>
                                          <p:attrName>ppt_w</p:attrName>
                                        </p:attrNameLst>
                                      </p:cBhvr>
                                      <p:tavLst>
                                        <p:tav tm="0" fmla="#ppt_w*sin(2.5*pi*$)">
                                          <p:val>
                                            <p:fltVal val="0"/>
                                          </p:val>
                                        </p:tav>
                                        <p:tav tm="100000">
                                          <p:val>
                                            <p:fltVal val="1"/>
                                          </p:val>
                                        </p:tav>
                                      </p:tavLst>
                                    </p:anim>
                                    <p:anim calcmode="lin" valueType="num">
                                      <p:cBhvr>
                                        <p:cTn id="9" dur="2000" fill="hold"/>
                                        <p:tgtEl>
                                          <p:spTgt spid="35842"/>
                                        </p:tgtEl>
                                        <p:attrNameLst>
                                          <p:attrName>ppt_h</p:attrName>
                                        </p:attrNameLst>
                                      </p:cBhvr>
                                      <p:tavLst>
                                        <p:tav tm="0">
                                          <p:val>
                                            <p:strVal val="#ppt_h"/>
                                          </p:val>
                                        </p:tav>
                                        <p:tav tm="100000">
                                          <p:val>
                                            <p:strVal val="#ppt_h"/>
                                          </p:val>
                                        </p:tav>
                                      </p:tavLst>
                                    </p:anim>
                                  </p:childTnLst>
                                </p:cTn>
                              </p:par>
                            </p:childTnLst>
                          </p:cTn>
                        </p:par>
                        <p:par>
                          <p:cTn id="10" fill="hold">
                            <p:stCondLst>
                              <p:cond delay="8000"/>
                            </p:stCondLst>
                            <p:childTnLst>
                              <p:par>
                                <p:cTn id="11" presetID="35" presetClass="entr" presetSubtype="0" fill="hold" nodeType="afterEffect">
                                  <p:stCondLst>
                                    <p:cond delay="0"/>
                                  </p:stCondLst>
                                  <p:childTnLst>
                                    <p:set>
                                      <p:cBhvr>
                                        <p:cTn id="12" dur="1" fill="hold">
                                          <p:stCondLst>
                                            <p:cond delay="0"/>
                                          </p:stCondLst>
                                        </p:cTn>
                                        <p:tgtEl>
                                          <p:spTgt spid="35843"/>
                                        </p:tgtEl>
                                        <p:attrNameLst>
                                          <p:attrName>style.visibility</p:attrName>
                                        </p:attrNameLst>
                                      </p:cBhvr>
                                      <p:to>
                                        <p:strVal val="visible"/>
                                      </p:to>
                                    </p:set>
                                    <p:animEffect transition="in" filter="fade">
                                      <p:cBhvr>
                                        <p:cTn id="13" dur="2000"/>
                                        <p:tgtEl>
                                          <p:spTgt spid="35843"/>
                                        </p:tgtEl>
                                      </p:cBhvr>
                                    </p:animEffect>
                                    <p:anim calcmode="lin" valueType="num">
                                      <p:cBhvr>
                                        <p:cTn id="14" dur="2000" fill="hold"/>
                                        <p:tgtEl>
                                          <p:spTgt spid="35843"/>
                                        </p:tgtEl>
                                        <p:attrNameLst>
                                          <p:attrName>style.rotation</p:attrName>
                                        </p:attrNameLst>
                                      </p:cBhvr>
                                      <p:tavLst>
                                        <p:tav tm="0">
                                          <p:val>
                                            <p:fltVal val="720"/>
                                          </p:val>
                                        </p:tav>
                                        <p:tav tm="100000">
                                          <p:val>
                                            <p:fltVal val="0"/>
                                          </p:val>
                                        </p:tav>
                                      </p:tavLst>
                                    </p:anim>
                                    <p:anim calcmode="lin" valueType="num">
                                      <p:cBhvr>
                                        <p:cTn id="15" dur="2000" fill="hold"/>
                                        <p:tgtEl>
                                          <p:spTgt spid="35843"/>
                                        </p:tgtEl>
                                        <p:attrNameLst>
                                          <p:attrName>ppt_h</p:attrName>
                                        </p:attrNameLst>
                                      </p:cBhvr>
                                      <p:tavLst>
                                        <p:tav tm="0">
                                          <p:val>
                                            <p:fltVal val="0"/>
                                          </p:val>
                                        </p:tav>
                                        <p:tav tm="100000">
                                          <p:val>
                                            <p:strVal val="#ppt_h"/>
                                          </p:val>
                                        </p:tav>
                                      </p:tavLst>
                                    </p:anim>
                                    <p:anim calcmode="lin" valueType="num">
                                      <p:cBhvr>
                                        <p:cTn id="16" dur="2000" fill="hold"/>
                                        <p:tgtEl>
                                          <p:spTgt spid="35843"/>
                                        </p:tgtEl>
                                        <p:attrNameLst>
                                          <p:attrName>ppt_w</p:attrName>
                                        </p:attrNameLst>
                                      </p:cBhvr>
                                      <p:tavLst>
                                        <p:tav tm="0">
                                          <p:val>
                                            <p:fltVal val="0"/>
                                          </p:val>
                                        </p:tav>
                                        <p:tav tm="100000">
                                          <p:val>
                                            <p:strVal val="#ppt_w"/>
                                          </p:val>
                                        </p:tav>
                                      </p:tavLst>
                                    </p:anim>
                                  </p:childTnLst>
                                </p:cTn>
                              </p:par>
                            </p:childTnLst>
                          </p:cTn>
                        </p:par>
                        <p:par>
                          <p:cTn id="17" fill="hold">
                            <p:stCondLst>
                              <p:cond delay="10000"/>
                            </p:stCondLst>
                            <p:childTnLst>
                              <p:par>
                                <p:cTn id="18" presetID="35" presetClass="entr" presetSubtype="0" fill="hold" nodeType="afterEffect">
                                  <p:stCondLst>
                                    <p:cond delay="0"/>
                                  </p:stCondLst>
                                  <p:childTnLst>
                                    <p:set>
                                      <p:cBhvr>
                                        <p:cTn id="19" dur="1" fill="hold">
                                          <p:stCondLst>
                                            <p:cond delay="0"/>
                                          </p:stCondLst>
                                        </p:cTn>
                                        <p:tgtEl>
                                          <p:spTgt spid="35843"/>
                                        </p:tgtEl>
                                        <p:attrNameLst>
                                          <p:attrName>style.visibility</p:attrName>
                                        </p:attrNameLst>
                                      </p:cBhvr>
                                      <p:to>
                                        <p:strVal val="visible"/>
                                      </p:to>
                                    </p:set>
                                    <p:animEffect transition="in" filter="fade">
                                      <p:cBhvr>
                                        <p:cTn id="20" dur="2000"/>
                                        <p:tgtEl>
                                          <p:spTgt spid="35843"/>
                                        </p:tgtEl>
                                      </p:cBhvr>
                                    </p:animEffect>
                                    <p:anim calcmode="lin" valueType="num">
                                      <p:cBhvr>
                                        <p:cTn id="21" dur="2000" fill="hold"/>
                                        <p:tgtEl>
                                          <p:spTgt spid="35843"/>
                                        </p:tgtEl>
                                        <p:attrNameLst>
                                          <p:attrName>style.rotation</p:attrName>
                                        </p:attrNameLst>
                                      </p:cBhvr>
                                      <p:tavLst>
                                        <p:tav tm="0">
                                          <p:val>
                                            <p:fltVal val="720"/>
                                          </p:val>
                                        </p:tav>
                                        <p:tav tm="100000">
                                          <p:val>
                                            <p:fltVal val="0"/>
                                          </p:val>
                                        </p:tav>
                                      </p:tavLst>
                                    </p:anim>
                                    <p:anim calcmode="lin" valueType="num">
                                      <p:cBhvr>
                                        <p:cTn id="22" dur="2000" fill="hold"/>
                                        <p:tgtEl>
                                          <p:spTgt spid="35843"/>
                                        </p:tgtEl>
                                        <p:attrNameLst>
                                          <p:attrName>ppt_h</p:attrName>
                                        </p:attrNameLst>
                                      </p:cBhvr>
                                      <p:tavLst>
                                        <p:tav tm="0">
                                          <p:val>
                                            <p:fltVal val="0"/>
                                          </p:val>
                                        </p:tav>
                                        <p:tav tm="100000">
                                          <p:val>
                                            <p:strVal val="#ppt_h"/>
                                          </p:val>
                                        </p:tav>
                                      </p:tavLst>
                                    </p:anim>
                                    <p:anim calcmode="lin" valueType="num">
                                      <p:cBhvr>
                                        <p:cTn id="23" dur="2000" fill="hold"/>
                                        <p:tgtEl>
                                          <p:spTgt spid="3584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What is our state flower?</a:t>
            </a:r>
          </a:p>
        </p:txBody>
      </p:sp>
      <p:sp>
        <p:nvSpPr>
          <p:cNvPr id="36867" name="Rectangle 3"/>
          <p:cNvSpPr>
            <a:spLocks noGrp="1" noChangeArrowheads="1"/>
          </p:cNvSpPr>
          <p:nvPr>
            <p:ph type="body" idx="1"/>
          </p:nvPr>
        </p:nvSpPr>
        <p:spPr/>
        <p:txBody>
          <a:bodyPr/>
          <a:lstStyle/>
          <a:p>
            <a:pPr eaLnBrk="1" hangingPunct="1">
              <a:defRPr/>
            </a:pPr>
            <a:r>
              <a:rPr lang="en-US" sz="5400" smtClean="0"/>
              <a:t>A) Iris</a:t>
            </a:r>
          </a:p>
          <a:p>
            <a:pPr eaLnBrk="1" hangingPunct="1">
              <a:defRPr/>
            </a:pPr>
            <a:r>
              <a:rPr lang="en-US" sz="5400" smtClean="0"/>
              <a:t>B) Rose</a:t>
            </a:r>
          </a:p>
          <a:p>
            <a:pPr eaLnBrk="1" hangingPunct="1">
              <a:defRPr/>
            </a:pPr>
            <a:r>
              <a:rPr lang="en-US" sz="5400" smtClean="0"/>
              <a:t>C) Carnation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path" presetSubtype="0" accel="50000" decel="50000" fill="hold" nodeType="clickEffect">
                                  <p:stCondLst>
                                    <p:cond delay="0"/>
                                  </p:stCondLst>
                                  <p:childTnLst>
                                    <p:animMotion origin="layout" path="M 0 0  C 0.003 -0.0253  0.007 -0.04926  0.015 -0.04926  C 0.024 -0.04926  0.027 -0.0253  0.03 0  C 0.034 0.02796  0.037 0.05592  0.047 0.05592  C 0.056 0.05592  0.059 0.02796  0.063 0  C 0.065 -0.0253  0.069 -0.04926  0.078 -0.04926  C 0.086 -0.04926  0.09 -0.0253  0.093 0  C 0.096 0.02796  0.1 0.05592  0.109 0.05592  C 0.118 0.05592  0.125 0  0.125 0  C 0.128 -0.0253  0.131 -0.04926  0.14 -0.04926  C 0.149 -0.04926  0.152 -0.0253  0.155 0  C 0.159 0.02796  0.162 0.05592  0.172 0.05592  C 0.181 0.05592  0.184 0.02796  0.187 0  C 0.191 -0.0253  0.194 -0.04926  0.203 -0.04926  C 0.211 -0.04926  0.215 -0.0253  0.218 0  C 0.221 0.02796  0.225 0.05592  0.234 0.05592  C 0.243 0.05592  0.246 0.02796  0.25 0  E" pathEditMode="relative" ptsTypes="">
                                      <p:cBhvr>
                                        <p:cTn id="6" dur="2000" fill="hold"/>
                                        <p:tgtEl>
                                          <p:spTgt spid="36867">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0" presetClass="path" presetSubtype="0" accel="50000" decel="50000" fill="hold" nodeType="clickEffect">
                                  <p:stCondLst>
                                    <p:cond delay="0"/>
                                  </p:stCondLst>
                                  <p:childTnLst>
                                    <p:animMotion origin="layout" path="M 0 0  C 0.003 -0.0253  0.007 -0.04926  0.015 -0.04926  C 0.024 -0.04926  0.027 -0.0253  0.03 0  C 0.034 0.02796  0.037 0.05592  0.047 0.05592  C 0.056 0.05592  0.059 0.02796  0.063 0  C 0.065 -0.0253  0.069 -0.04926  0.078 -0.04926  C 0.086 -0.04926  0.09 -0.0253  0.093 0  C 0.096 0.02796  0.1 0.05592  0.109 0.05592  C 0.118 0.05592  0.125 0  0.125 0  C 0.128 -0.0253  0.131 -0.04926  0.14 -0.04926  C 0.149 -0.04926  0.152 -0.0253  0.155 0  C 0.159 0.02796  0.162 0.05592  0.172 0.05592  C 0.181 0.05592  0.184 0.02796  0.187 0  C 0.191 -0.0253  0.194 -0.04926  0.203 -0.04926  C 0.211 -0.04926  0.215 -0.0253  0.218 0  C 0.221 0.02796  0.225 0.05592  0.234 0.05592  C 0.243 0.05592  0.246 0.02796  0.25 0  E" pathEditMode="relative" ptsTypes="">
                                      <p:cBhvr>
                                        <p:cTn id="10" dur="2000" fill="hold"/>
                                        <p:tgtEl>
                                          <p:spTgt spid="36867">
                                            <p:txEl>
                                              <p:pRg st="1" end="1"/>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40" presetClass="path" presetSubtype="0" accel="50000" decel="50000" fill="hold" nodeType="clickEffect">
                                  <p:stCondLst>
                                    <p:cond delay="0"/>
                                  </p:stCondLst>
                                  <p:childTnLst>
                                    <p:animMotion origin="layout" path="M 0 0  C 0.003 -0.0253  0.007 -0.04926  0.015 -0.04926  C 0.024 -0.04926  0.027 -0.0253  0.03 0  C 0.034 0.02796  0.037 0.05592  0.047 0.05592  C 0.056 0.05592  0.059 0.02796  0.063 0  C 0.065 -0.0253  0.069 -0.04926  0.078 -0.04926  C 0.086 -0.04926  0.09 -0.0253  0.093 0  C 0.096 0.02796  0.1 0.05592  0.109 0.05592  C 0.118 0.05592  0.125 0  0.125 0  C 0.128 -0.0253  0.131 -0.04926  0.14 -0.04926  C 0.149 -0.04926  0.152 -0.0253  0.155 0  C 0.159 0.02796  0.162 0.05592  0.172 0.05592  C 0.181 0.05592  0.184 0.02796  0.187 0  C 0.191 -0.0253  0.194 -0.04926  0.203 -0.04926  C 0.211 -0.04926  0.215 -0.0253  0.218 0  C 0.221 0.02796  0.225 0.05592  0.234 0.05592  C 0.243 0.05592  0.246 0.02796  0.25 0  E" pathEditMode="relative" ptsTypes="">
                                      <p:cBhvr>
                                        <p:cTn id="14" dur="2000" fill="hold"/>
                                        <p:tgtEl>
                                          <p:spTgt spid="36867">
                                            <p:txEl>
                                              <p:pRg st="2" end="2"/>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0" y="5486400"/>
            <a:ext cx="8839200" cy="2209800"/>
          </a:xfrm>
        </p:spPr>
        <p:txBody>
          <a:bodyPr/>
          <a:lstStyle/>
          <a:p>
            <a:pPr algn="ctr" eaLnBrk="1" hangingPunct="1">
              <a:lnSpc>
                <a:spcPct val="80000"/>
              </a:lnSpc>
              <a:buFont typeface="Wingdings" pitchFamily="2" charset="2"/>
              <a:buNone/>
              <a:defRPr/>
            </a:pPr>
            <a:r>
              <a:rPr lang="en-US" sz="6000" dirty="0" smtClean="0">
                <a:latin typeface="Arial" pitchFamily="34" charset="0"/>
                <a:cs typeface="Arial" pitchFamily="34" charset="0"/>
              </a:rPr>
              <a:t>A) The Iris </a:t>
            </a:r>
            <a:r>
              <a:rPr lang="en-US" sz="6000" dirty="0" smtClean="0">
                <a:latin typeface="Hooteroll" pitchFamily="2" charset="0"/>
              </a:rPr>
              <a:t/>
            </a:r>
            <a:br>
              <a:rPr lang="en-US" sz="6000" dirty="0" smtClean="0">
                <a:latin typeface="Hooteroll" pitchFamily="2" charset="0"/>
              </a:rPr>
            </a:br>
            <a:r>
              <a:rPr lang="en-US" sz="1200" dirty="0" smtClean="0"/>
              <a:t/>
            </a:r>
            <a:br>
              <a:rPr lang="en-US" sz="1200" dirty="0" smtClean="0"/>
            </a:br>
            <a:endParaRPr lang="en-US" sz="1200" dirty="0" smtClean="0"/>
          </a:p>
        </p:txBody>
      </p:sp>
      <p:pic>
        <p:nvPicPr>
          <p:cNvPr id="37891" name="Picture 3" descr="iris"/>
          <p:cNvPicPr>
            <a:picLocks noChangeAspect="1" noChangeArrowheads="1"/>
          </p:cNvPicPr>
          <p:nvPr/>
        </p:nvPicPr>
        <p:blipFill>
          <a:blip r:embed="rId3"/>
          <a:srcRect/>
          <a:stretch>
            <a:fillRect/>
          </a:stretch>
        </p:blipFill>
        <p:spPr bwMode="auto">
          <a:xfrm>
            <a:off x="2362200" y="0"/>
            <a:ext cx="4048125" cy="5086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path" presetSubtype="0" accel="50000" decel="50000" fill="hold" nodeType="clickEffect">
                                  <p:stCondLst>
                                    <p:cond delay="0"/>
                                  </p:stCondLst>
                                  <p:childTnLst>
                                    <p:animMotion origin="layout" path="M 0 0  C 0.003 -0.0253  0.007 -0.04926  0.015 -0.04926  C 0.024 -0.04926  0.027 -0.0253  0.03 0  C 0.034 0.02796  0.037 0.05592  0.047 0.05592  C 0.056 0.05592  0.059 0.02796  0.063 0  C 0.065 -0.0253  0.069 -0.04926  0.078 -0.04926  C 0.086 -0.04926  0.09 -0.0253  0.093 0  C 0.096 0.02796  0.1 0.05592  0.109 0.05592  C 0.118 0.05592  0.125 0  0.125 0  C 0.128 -0.0253  0.131 -0.04926  0.14 -0.04926  C 0.149 -0.04926  0.152 -0.0253  0.155 0  C 0.159 0.02796  0.162 0.05592  0.172 0.05592  C 0.181 0.05592  0.184 0.02796  0.187 0  C 0.191 -0.0253  0.194 -0.04926  0.203 -0.04926  C 0.211 -0.04926  0.215 -0.0253  0.218 0  C 0.221 0.02796  0.225 0.05592  0.234 0.05592  C 0.243 0.05592  0.246 0.02796  0.25 0  E" pathEditMode="relative" ptsTypes="">
                                      <p:cBhvr>
                                        <p:cTn id="6" dur="1000" fill="hold"/>
                                        <p:tgtEl>
                                          <p:spTgt spid="37891"/>
                                        </p:tgtEl>
                                        <p:attrNameLst>
                                          <p:attrName>ppt_x</p:attrName>
                                          <p:attrName>ppt_y</p:attrName>
                                        </p:attrNameLst>
                                      </p:cBhvr>
                                    </p:animMotion>
                                  </p:childTnLst>
                                </p:cTn>
                              </p:par>
                            </p:childTnLst>
                          </p:cTn>
                        </p:par>
                        <p:par>
                          <p:cTn id="7" fill="hold">
                            <p:stCondLst>
                              <p:cond delay="1000"/>
                            </p:stCondLst>
                            <p:childTnLst>
                              <p:par>
                                <p:cTn id="8" presetID="15" presetClass="entr" presetSubtype="0" fill="hold" nodeType="afterEffect">
                                  <p:stCondLst>
                                    <p:cond delay="0"/>
                                  </p:stCondLst>
                                  <p:childTnLst>
                                    <p:set>
                                      <p:cBhvr>
                                        <p:cTn id="9" dur="1" fill="hold">
                                          <p:stCondLst>
                                            <p:cond delay="0"/>
                                          </p:stCondLst>
                                        </p:cTn>
                                        <p:tgtEl>
                                          <p:spTgt spid="37891"/>
                                        </p:tgtEl>
                                        <p:attrNameLst>
                                          <p:attrName>style.visibility</p:attrName>
                                        </p:attrNameLst>
                                      </p:cBhvr>
                                      <p:to>
                                        <p:strVal val="visible"/>
                                      </p:to>
                                    </p:set>
                                    <p:anim calcmode="lin" valueType="num">
                                      <p:cBhvr>
                                        <p:cTn id="10" dur="1000" fill="hold"/>
                                        <p:tgtEl>
                                          <p:spTgt spid="37891"/>
                                        </p:tgtEl>
                                        <p:attrNameLst>
                                          <p:attrName>ppt_w</p:attrName>
                                        </p:attrNameLst>
                                      </p:cBhvr>
                                      <p:tavLst>
                                        <p:tav tm="0">
                                          <p:val>
                                            <p:fltVal val="0"/>
                                          </p:val>
                                        </p:tav>
                                        <p:tav tm="100000">
                                          <p:val>
                                            <p:strVal val="#ppt_w"/>
                                          </p:val>
                                        </p:tav>
                                      </p:tavLst>
                                    </p:anim>
                                    <p:anim calcmode="lin" valueType="num">
                                      <p:cBhvr>
                                        <p:cTn id="11" dur="1000" fill="hold"/>
                                        <p:tgtEl>
                                          <p:spTgt spid="37891"/>
                                        </p:tgtEl>
                                        <p:attrNameLst>
                                          <p:attrName>ppt_h</p:attrName>
                                        </p:attrNameLst>
                                      </p:cBhvr>
                                      <p:tavLst>
                                        <p:tav tm="0">
                                          <p:val>
                                            <p:fltVal val="0"/>
                                          </p:val>
                                        </p:tav>
                                        <p:tav tm="100000">
                                          <p:val>
                                            <p:strVal val="#ppt_h"/>
                                          </p:val>
                                        </p:tav>
                                      </p:tavLst>
                                    </p:anim>
                                    <p:anim calcmode="lin" valueType="num">
                                      <p:cBhvr>
                                        <p:cTn id="12" dur="1000" fill="hold"/>
                                        <p:tgtEl>
                                          <p:spTgt spid="37891"/>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37891"/>
                                        </p:tgtEl>
                                        <p:attrNameLst>
                                          <p:attrName>ppt_y</p:attrName>
                                        </p:attrNameLst>
                                      </p:cBhvr>
                                      <p:tavLst>
                                        <p:tav tm="0" fmla="#ppt_y+(sin(-2*pi*(1-$))*-#ppt_x+cos(-2*pi*(1-$))*(1-#ppt_y))*(1-$)">
                                          <p:val>
                                            <p:fltVal val="0"/>
                                          </p:val>
                                        </p:tav>
                                        <p:tav tm="100000">
                                          <p:val>
                                            <p:fltVal val="1"/>
                                          </p:val>
                                        </p:tav>
                                      </p:tavLst>
                                    </p:anim>
                                  </p:childTnLst>
                                </p:cTn>
                              </p:par>
                              <p:par>
                                <p:cTn id="14" presetID="40" presetClass="path" presetSubtype="0" accel="50000" decel="50000" fill="hold" nodeType="withEffect">
                                  <p:stCondLst>
                                    <p:cond delay="0"/>
                                  </p:stCondLst>
                                  <p:childTnLst>
                                    <p:animMotion origin="layout" path="M 0 0  C 0.003 -0.0253  0.007 -0.04926  0.015 -0.04926  C 0.024 -0.04926  0.027 -0.0253  0.03 0  C 0.034 0.02796  0.037 0.05592  0.047 0.05592  C 0.056 0.05592  0.059 0.02796  0.063 0  C 0.065 -0.0253  0.069 -0.04926  0.078 -0.04926  C 0.086 -0.04926  0.09 -0.0253  0.093 0  C 0.096 0.02796  0.1 0.05592  0.109 0.05592  C 0.118 0.05592  0.125 0  0.125 0  C 0.128 -0.0253  0.131 -0.04926  0.14 -0.04926  C 0.149 -0.04926  0.152 -0.0253  0.155 0  C 0.159 0.02796  0.162 0.05592  0.172 0.05592  C 0.181 0.05592  0.184 0.02796  0.187 0  C 0.191 -0.0253  0.194 -0.04926  0.203 -0.04926  C 0.211 -0.04926  0.215 -0.0253  0.218 0  C 0.221 0.02796  0.225 0.05592  0.234 0.05592  C 0.243 0.05592  0.246 0.02796  0.25 0  E" pathEditMode="relative" ptsTypes="">
                                      <p:cBhvr>
                                        <p:cTn id="15" dur="1000" fill="hold"/>
                                        <p:tgtEl>
                                          <p:spTgt spid="37890">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What is the state reptile?</a:t>
            </a:r>
          </a:p>
        </p:txBody>
      </p:sp>
      <p:sp>
        <p:nvSpPr>
          <p:cNvPr id="38915" name="Rectangle 3"/>
          <p:cNvSpPr>
            <a:spLocks noGrp="1" noChangeArrowheads="1"/>
          </p:cNvSpPr>
          <p:nvPr>
            <p:ph type="body" idx="1"/>
          </p:nvPr>
        </p:nvSpPr>
        <p:spPr/>
        <p:txBody>
          <a:bodyPr/>
          <a:lstStyle/>
          <a:p>
            <a:pPr eaLnBrk="1" hangingPunct="1">
              <a:defRPr/>
            </a:pPr>
            <a:r>
              <a:rPr lang="en-US" sz="7200" smtClean="0"/>
              <a:t>A) Salamander</a:t>
            </a:r>
          </a:p>
          <a:p>
            <a:pPr eaLnBrk="1" hangingPunct="1">
              <a:defRPr/>
            </a:pPr>
            <a:r>
              <a:rPr lang="en-US" sz="7200" smtClean="0"/>
              <a:t>B) Rattlesnake</a:t>
            </a:r>
          </a:p>
          <a:p>
            <a:pPr eaLnBrk="1" hangingPunct="1">
              <a:defRPr/>
            </a:pPr>
            <a:r>
              <a:rPr lang="en-US" sz="7200" smtClean="0"/>
              <a:t>C) Box turtle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iterate type="lt">
                                    <p:tmPct val="10000"/>
                                  </p:iterate>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2000"/>
                                        <p:tgtEl>
                                          <p:spTgt spid="38915">
                                            <p:txEl>
                                              <p:pRg st="0" end="0"/>
                                            </p:txEl>
                                          </p:spTgt>
                                        </p:tgtEl>
                                      </p:cBhvr>
                                    </p:animEffect>
                                    <p:anim calcmode="lin" valueType="num">
                                      <p:cBhvr>
                                        <p:cTn id="8" dur="2000" fill="hold"/>
                                        <p:tgtEl>
                                          <p:spTgt spid="38915">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89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8915">
                                            <p:txEl>
                                              <p:pRg st="1" end="1"/>
                                            </p:txEl>
                                          </p:spTgt>
                                        </p:tgtEl>
                                        <p:attrNameLst>
                                          <p:attrName>style.visibility</p:attrName>
                                        </p:attrNameLst>
                                      </p:cBhvr>
                                      <p:to>
                                        <p:strVal val="visible"/>
                                      </p:to>
                                    </p:set>
                                    <p:anim calcmode="discrete" valueType="clr">
                                      <p:cBhvr override="childStyle">
                                        <p:cTn id="14" dur="80"/>
                                        <p:tgtEl>
                                          <p:spTgt spid="3891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8915">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8915">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8915">
                                            <p:txEl>
                                              <p:pRg st="2" end="2"/>
                                            </p:txEl>
                                          </p:spTgt>
                                        </p:tgtEl>
                                        <p:attrNameLst>
                                          <p:attrName>style.visibility</p:attrName>
                                        </p:attrNameLst>
                                      </p:cBhvr>
                                      <p:to>
                                        <p:strVal val="visible"/>
                                      </p:to>
                                    </p:set>
                                    <p:anim calcmode="discrete" valueType="clr">
                                      <p:cBhvr override="childStyle">
                                        <p:cTn id="21" dur="80"/>
                                        <p:tgtEl>
                                          <p:spTgt spid="3891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8915">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891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81000" y="0"/>
            <a:ext cx="8458200" cy="2562225"/>
          </a:xfrm>
          <a:prstGeom prst="rect">
            <a:avLst/>
          </a:prstGeom>
          <a:noFill/>
          <a:ln w="9525">
            <a:noFill/>
            <a:miter lim="800000"/>
            <a:headEnd/>
            <a:tailEnd/>
          </a:ln>
        </p:spPr>
        <p:txBody>
          <a:bodyPr>
            <a:spAutoFit/>
          </a:bodyPr>
          <a:lstStyle/>
          <a:p>
            <a:pPr algn="ctr" eaLnBrk="1" hangingPunct="1"/>
            <a:r>
              <a:rPr lang="en-US" sz="6600">
                <a:solidFill>
                  <a:schemeClr val="tx2"/>
                </a:solidFill>
                <a:latin typeface="Vingy" pitchFamily="34" charset="0"/>
              </a:rPr>
              <a:t>C) box turtle</a:t>
            </a:r>
            <a:r>
              <a:rPr lang="en-US" sz="4800">
                <a:solidFill>
                  <a:schemeClr val="tx2"/>
                </a:solidFill>
                <a:latin typeface="Vingy" pitchFamily="34" charset="0"/>
              </a:rPr>
              <a:t> </a:t>
            </a:r>
            <a:br>
              <a:rPr lang="en-US" sz="4800">
                <a:solidFill>
                  <a:schemeClr val="tx2"/>
                </a:solidFill>
                <a:latin typeface="Vingy" pitchFamily="34" charset="0"/>
              </a:rPr>
            </a:br>
            <a:r>
              <a:rPr lang="en-US" sz="4800">
                <a:solidFill>
                  <a:schemeClr val="tx2"/>
                </a:solidFill>
                <a:latin typeface="Vingy" pitchFamily="34" charset="0"/>
              </a:rPr>
              <a:t/>
            </a:r>
            <a:br>
              <a:rPr lang="en-US" sz="4800">
                <a:solidFill>
                  <a:schemeClr val="tx2"/>
                </a:solidFill>
                <a:latin typeface="Vingy" pitchFamily="34" charset="0"/>
              </a:rPr>
            </a:br>
            <a:endParaRPr lang="en-US" sz="4800">
              <a:solidFill>
                <a:schemeClr val="tx2"/>
              </a:solidFill>
              <a:latin typeface="Vingy" pitchFamily="34" charset="0"/>
            </a:endParaRPr>
          </a:p>
        </p:txBody>
      </p:sp>
      <p:pic>
        <p:nvPicPr>
          <p:cNvPr id="39939" name="Picture 3" descr="turtle"/>
          <p:cNvPicPr>
            <a:picLocks noChangeAspect="1" noChangeArrowheads="1"/>
          </p:cNvPicPr>
          <p:nvPr/>
        </p:nvPicPr>
        <p:blipFill>
          <a:blip r:embed="rId3"/>
          <a:srcRect/>
          <a:stretch>
            <a:fillRect/>
          </a:stretch>
        </p:blipFill>
        <p:spPr bwMode="auto">
          <a:xfrm>
            <a:off x="1676400" y="1843088"/>
            <a:ext cx="5943600" cy="50149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path" presetSubtype="0" accel="50000" decel="50000" fill="hold" nodeType="clickEffect">
                                  <p:stCondLst>
                                    <p:cond delay="0"/>
                                  </p:stCondLst>
                                  <p:childTnLst>
                                    <p:animMotion origin="layout" path="M 0 0  C 0.008 0.01065  0.017 0.0213  0.021 0.03462  C 0.025 0.04926  0.027 0.06657  0.029 0.08388  C 0.031 0.10119  0.029 0.11584  0.027 0.13182  C 0.025 0.14646  0.022 0.16244  0.015 0.17576  C 0.009 0.18907  -0.001 0.19972  -0.012 0.20771  C -0.022 0.2157  -0.034 0.22103  -0.046 0.22369  C -0.058 0.22635  -0.07 0.22635  -0.081 0.22369  C -0.093 0.22103  -0.104 0.21437  -0.113 0.20372  C -0.122 0.1944  -0.13 0.18241  -0.134 0.16777  C -0.139 0.15445  -0.141 0.13581  -0.141 0.12117  C -0.142 0.10652  -0.141 0.08921  -0.136 0.07456  C -0.131 0.06125  -0.122 0.0506  -0.11 0.04527  C -0.098 0.04128  -0.086 0.0466  -0.078 0.05592  C -0.071 0.06524  -0.066 0.07989  -0.065 0.0972  C -0.065 0.11451  -0.066 0.13049  -0.071 0.1438  C -0.076 0.15712  -0.075 0.15978  -0.095 0.17709  C -0.113 0.19573  -0.131 0.1904  -0.142 0.19173  C -0.153 0.19173  -0.162 0.18641  -0.173 0.18108  C -0.185 0.17442  -0.195 0.16244  -0.202 0.15179  C -0.209 0.14114  -0.212 0.12782  -0.216 0.10652  C -0.219 0.08521  -0.219 0.07456  -0.219 0.05859  C -0.219 0.04261  -0.219 0.02663  -0.219 0.01065  E" pathEditMode="relative" ptsTypes="">
                                      <p:cBhvr>
                                        <p:cTn id="6" dur="2000" fill="hold"/>
                                        <p:tgtEl>
                                          <p:spTgt spid="39938">
                                            <p:txEl>
                                              <p:pRg st="0" end="0"/>
                                            </p:txEl>
                                          </p:spTgt>
                                        </p:tgtEl>
                                        <p:attrNameLst>
                                          <p:attrName>ppt_x</p:attrName>
                                          <p:attrName>ppt_y</p:attrName>
                                        </p:attrNameLst>
                                      </p:cBhvr>
                                    </p:animMotion>
                                  </p:childTnLst>
                                </p:cTn>
                              </p:par>
                              <p:par>
                                <p:cTn id="7" presetID="35" presetClass="entr" presetSubtype="0" fill="hold" nodeType="withEffect">
                                  <p:stCondLst>
                                    <p:cond delay="0"/>
                                  </p:stCondLst>
                                  <p:childTnLst>
                                    <p:set>
                                      <p:cBhvr>
                                        <p:cTn id="8" dur="1" fill="hold">
                                          <p:stCondLst>
                                            <p:cond delay="0"/>
                                          </p:stCondLst>
                                        </p:cTn>
                                        <p:tgtEl>
                                          <p:spTgt spid="39939"/>
                                        </p:tgtEl>
                                        <p:attrNameLst>
                                          <p:attrName>style.visibility</p:attrName>
                                        </p:attrNameLst>
                                      </p:cBhvr>
                                      <p:to>
                                        <p:strVal val="visible"/>
                                      </p:to>
                                    </p:set>
                                    <p:animEffect transition="in" filter="fade">
                                      <p:cBhvr>
                                        <p:cTn id="9" dur="2000"/>
                                        <p:tgtEl>
                                          <p:spTgt spid="39939"/>
                                        </p:tgtEl>
                                      </p:cBhvr>
                                    </p:animEffect>
                                    <p:anim calcmode="lin" valueType="num">
                                      <p:cBhvr>
                                        <p:cTn id="10" dur="2000" fill="hold"/>
                                        <p:tgtEl>
                                          <p:spTgt spid="39939"/>
                                        </p:tgtEl>
                                        <p:attrNameLst>
                                          <p:attrName>style.rotation</p:attrName>
                                        </p:attrNameLst>
                                      </p:cBhvr>
                                      <p:tavLst>
                                        <p:tav tm="0">
                                          <p:val>
                                            <p:fltVal val="720"/>
                                          </p:val>
                                        </p:tav>
                                        <p:tav tm="100000">
                                          <p:val>
                                            <p:fltVal val="0"/>
                                          </p:val>
                                        </p:tav>
                                      </p:tavLst>
                                    </p:anim>
                                    <p:anim calcmode="lin" valueType="num">
                                      <p:cBhvr>
                                        <p:cTn id="11" dur="2000" fill="hold"/>
                                        <p:tgtEl>
                                          <p:spTgt spid="39939"/>
                                        </p:tgtEl>
                                        <p:attrNameLst>
                                          <p:attrName>ppt_h</p:attrName>
                                        </p:attrNameLst>
                                      </p:cBhvr>
                                      <p:tavLst>
                                        <p:tav tm="0">
                                          <p:val>
                                            <p:fltVal val="0"/>
                                          </p:val>
                                        </p:tav>
                                        <p:tav tm="100000">
                                          <p:val>
                                            <p:strVal val="#ppt_h"/>
                                          </p:val>
                                        </p:tav>
                                      </p:tavLst>
                                    </p:anim>
                                    <p:anim calcmode="lin" valueType="num">
                                      <p:cBhvr>
                                        <p:cTn id="12" dur="2000" fill="hold"/>
                                        <p:tgtEl>
                                          <p:spTgt spid="39939"/>
                                        </p:tgtEl>
                                        <p:attrNameLst>
                                          <p:attrName>ppt_w</p:attrName>
                                        </p:attrNameLst>
                                      </p:cBhvr>
                                      <p:tavLst>
                                        <p:tav tm="0">
                                          <p:val>
                                            <p:fltVal val="0"/>
                                          </p:val>
                                        </p:tav>
                                        <p:tav tm="100000">
                                          <p:val>
                                            <p:strVal val="#ppt_w"/>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39939"/>
                                        </p:tgtEl>
                                        <p:attrNameLst>
                                          <p:attrName>style.visibility</p:attrName>
                                        </p:attrNameLst>
                                      </p:cBhvr>
                                      <p:to>
                                        <p:strVal val="visible"/>
                                      </p:to>
                                    </p:set>
                                    <p:anim calcmode="lin" valueType="num">
                                      <p:cBhvr>
                                        <p:cTn id="17" dur="500" fill="hold"/>
                                        <p:tgtEl>
                                          <p:spTgt spid="39939"/>
                                        </p:tgtEl>
                                        <p:attrNameLst>
                                          <p:attrName>ppt_w</p:attrName>
                                        </p:attrNameLst>
                                      </p:cBhvr>
                                      <p:tavLst>
                                        <p:tav tm="0">
                                          <p:val>
                                            <p:fltVal val="0"/>
                                          </p:val>
                                        </p:tav>
                                        <p:tav tm="100000">
                                          <p:val>
                                            <p:strVal val="#ppt_w"/>
                                          </p:val>
                                        </p:tav>
                                      </p:tavLst>
                                    </p:anim>
                                    <p:anim calcmode="lin" valueType="num">
                                      <p:cBhvr>
                                        <p:cTn id="18" dur="500" fill="hold"/>
                                        <p:tgtEl>
                                          <p:spTgt spid="399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What is our state wildflower? </a:t>
            </a:r>
          </a:p>
        </p:txBody>
      </p:sp>
      <p:sp>
        <p:nvSpPr>
          <p:cNvPr id="40963" name="Rectangle 3"/>
          <p:cNvSpPr>
            <a:spLocks noGrp="1" noChangeArrowheads="1"/>
          </p:cNvSpPr>
          <p:nvPr>
            <p:ph type="body" idx="1"/>
          </p:nvPr>
        </p:nvSpPr>
        <p:spPr/>
        <p:txBody>
          <a:bodyPr/>
          <a:lstStyle/>
          <a:p>
            <a:pPr eaLnBrk="1" hangingPunct="1">
              <a:defRPr/>
            </a:pPr>
            <a:r>
              <a:rPr lang="en-US" sz="4800" smtClean="0"/>
              <a:t>A) Dandelion</a:t>
            </a:r>
          </a:p>
          <a:p>
            <a:pPr eaLnBrk="1" hangingPunct="1">
              <a:defRPr/>
            </a:pPr>
            <a:r>
              <a:rPr lang="en-US" sz="4800" smtClean="0"/>
              <a:t>B) Passion flower</a:t>
            </a:r>
          </a:p>
          <a:p>
            <a:pPr eaLnBrk="1" hangingPunct="1">
              <a:defRPr/>
            </a:pPr>
            <a:r>
              <a:rPr lang="en-US" sz="4800" smtClean="0"/>
              <a:t>C) Sunflower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2000"/>
                                        <p:tgtEl>
                                          <p:spTgt spid="40963">
                                            <p:txEl>
                                              <p:pRg st="0" end="0"/>
                                            </p:txEl>
                                          </p:spTgt>
                                        </p:tgtEl>
                                      </p:cBhvr>
                                    </p:animEffect>
                                    <p:anim calcmode="lin" valueType="num">
                                      <p:cBhvr>
                                        <p:cTn id="8" dur="2000" fill="hold"/>
                                        <p:tgtEl>
                                          <p:spTgt spid="4096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096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096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40963">
                                            <p:txEl>
                                              <p:pRg st="1" end="1"/>
                                            </p:txEl>
                                          </p:spTgt>
                                        </p:tgtEl>
                                        <p:attrNameLst>
                                          <p:attrName>style.visibility</p:attrName>
                                        </p:attrNameLst>
                                      </p:cBhvr>
                                      <p:to>
                                        <p:strVal val="visible"/>
                                      </p:to>
                                    </p:set>
                                    <p:animEffect transition="in" filter="fade">
                                      <p:cBhvr>
                                        <p:cTn id="15" dur="2000"/>
                                        <p:tgtEl>
                                          <p:spTgt spid="40963">
                                            <p:txEl>
                                              <p:pRg st="1" end="1"/>
                                            </p:txEl>
                                          </p:spTgt>
                                        </p:tgtEl>
                                      </p:cBhvr>
                                    </p:animEffect>
                                    <p:anim calcmode="lin" valueType="num">
                                      <p:cBhvr>
                                        <p:cTn id="16" dur="2000" fill="hold"/>
                                        <p:tgtEl>
                                          <p:spTgt spid="40963">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40963">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4096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40963">
                                            <p:txEl>
                                              <p:pRg st="2" end="2"/>
                                            </p:txEl>
                                          </p:spTgt>
                                        </p:tgtEl>
                                        <p:attrNameLst>
                                          <p:attrName>style.visibility</p:attrName>
                                        </p:attrNameLst>
                                      </p:cBhvr>
                                      <p:to>
                                        <p:strVal val="visible"/>
                                      </p:to>
                                    </p:set>
                                    <p:animEffect transition="in" filter="fade">
                                      <p:cBhvr>
                                        <p:cTn id="23" dur="2000"/>
                                        <p:tgtEl>
                                          <p:spTgt spid="40963">
                                            <p:txEl>
                                              <p:pRg st="2" end="2"/>
                                            </p:txEl>
                                          </p:spTgt>
                                        </p:tgtEl>
                                      </p:cBhvr>
                                    </p:animEffect>
                                    <p:anim calcmode="lin" valueType="num">
                                      <p:cBhvr>
                                        <p:cTn id="24" dur="2000" fill="hold"/>
                                        <p:tgtEl>
                                          <p:spTgt spid="40963">
                                            <p:txEl>
                                              <p:pRg st="2" end="2"/>
                                            </p:txEl>
                                          </p:spTgt>
                                        </p:tgtEl>
                                        <p:attrNameLst>
                                          <p:attrName>style.rotation</p:attrName>
                                        </p:attrNameLst>
                                      </p:cBhvr>
                                      <p:tavLst>
                                        <p:tav tm="0">
                                          <p:val>
                                            <p:fltVal val="720"/>
                                          </p:val>
                                        </p:tav>
                                        <p:tav tm="100000">
                                          <p:val>
                                            <p:fltVal val="0"/>
                                          </p:val>
                                        </p:tav>
                                      </p:tavLst>
                                    </p:anim>
                                    <p:anim calcmode="lin" valueType="num">
                                      <p:cBhvr>
                                        <p:cTn id="25" dur="2000" fill="hold"/>
                                        <p:tgtEl>
                                          <p:spTgt spid="40963">
                                            <p:txEl>
                                              <p:pRg st="2" end="2"/>
                                            </p:txEl>
                                          </p:spTgt>
                                        </p:tgtEl>
                                        <p:attrNameLst>
                                          <p:attrName>ppt_h</p:attrName>
                                        </p:attrNameLst>
                                      </p:cBhvr>
                                      <p:tavLst>
                                        <p:tav tm="0">
                                          <p:val>
                                            <p:fltVal val="0"/>
                                          </p:val>
                                        </p:tav>
                                        <p:tav tm="100000">
                                          <p:val>
                                            <p:strVal val="#ppt_h"/>
                                          </p:val>
                                        </p:tav>
                                      </p:tavLst>
                                    </p:anim>
                                    <p:anim calcmode="lin" valueType="num">
                                      <p:cBhvr>
                                        <p:cTn id="26" dur="2000" fill="hold"/>
                                        <p:tgtEl>
                                          <p:spTgt spid="4096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029200" y="0"/>
            <a:ext cx="4114800" cy="6858000"/>
          </a:xfrm>
        </p:spPr>
        <p:txBody>
          <a:bodyPr/>
          <a:lstStyle/>
          <a:p>
            <a:pPr eaLnBrk="1" hangingPunct="1">
              <a:defRPr/>
            </a:pPr>
            <a:r>
              <a:rPr lang="en-US" sz="7200" smtClean="0"/>
              <a:t>B) The passion flower</a:t>
            </a:r>
          </a:p>
        </p:txBody>
      </p:sp>
      <p:pic>
        <p:nvPicPr>
          <p:cNvPr id="41987" name="Picture 3" descr="Passion Flower"/>
          <p:cNvPicPr>
            <a:picLocks noChangeAspect="1" noChangeArrowheads="1"/>
          </p:cNvPicPr>
          <p:nvPr/>
        </p:nvPicPr>
        <p:blipFill>
          <a:blip r:embed="rId3"/>
          <a:srcRect/>
          <a:stretch>
            <a:fillRect/>
          </a:stretch>
        </p:blipFill>
        <p:spPr bwMode="auto">
          <a:xfrm>
            <a:off x="0" y="838200"/>
            <a:ext cx="4864100"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fade">
                                      <p:cBhvr>
                                        <p:cTn id="7" dur="1000"/>
                                        <p:tgtEl>
                                          <p:spTgt spid="41987"/>
                                        </p:tgtEl>
                                      </p:cBhvr>
                                    </p:animEffect>
                                    <p:anim calcmode="lin" valueType="num">
                                      <p:cBhvr>
                                        <p:cTn id="8" dur="1000" fill="hold"/>
                                        <p:tgtEl>
                                          <p:spTgt spid="41987"/>
                                        </p:tgtEl>
                                        <p:attrNameLst>
                                          <p:attrName>style.rotation</p:attrName>
                                        </p:attrNameLst>
                                      </p:cBhvr>
                                      <p:tavLst>
                                        <p:tav tm="0">
                                          <p:val>
                                            <p:fltVal val="720"/>
                                          </p:val>
                                        </p:tav>
                                        <p:tav tm="100000">
                                          <p:val>
                                            <p:fltVal val="0"/>
                                          </p:val>
                                        </p:tav>
                                      </p:tavLst>
                                    </p:anim>
                                    <p:anim calcmode="lin" valueType="num">
                                      <p:cBhvr>
                                        <p:cTn id="9" dur="1000" fill="hold"/>
                                        <p:tgtEl>
                                          <p:spTgt spid="41987"/>
                                        </p:tgtEl>
                                        <p:attrNameLst>
                                          <p:attrName>ppt_h</p:attrName>
                                        </p:attrNameLst>
                                      </p:cBhvr>
                                      <p:tavLst>
                                        <p:tav tm="0">
                                          <p:val>
                                            <p:fltVal val="0"/>
                                          </p:val>
                                        </p:tav>
                                        <p:tav tm="100000">
                                          <p:val>
                                            <p:strVal val="#ppt_h"/>
                                          </p:val>
                                        </p:tav>
                                      </p:tavLst>
                                    </p:anim>
                                    <p:anim calcmode="lin" valueType="num">
                                      <p:cBhvr>
                                        <p:cTn id="10" dur="1000" fill="hold"/>
                                        <p:tgtEl>
                                          <p:spTgt spid="41987"/>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5" presetClass="entr" presetSubtype="0" fill="hold" grpId="0" nodeType="afterEffect">
                                  <p:stCondLst>
                                    <p:cond delay="0"/>
                                  </p:stCondLst>
                                  <p:childTnLst>
                                    <p:set>
                                      <p:cBhvr>
                                        <p:cTn id="13" dur="1" fill="hold">
                                          <p:stCondLst>
                                            <p:cond delay="0"/>
                                          </p:stCondLst>
                                        </p:cTn>
                                        <p:tgtEl>
                                          <p:spTgt spid="41986"/>
                                        </p:tgtEl>
                                        <p:attrNameLst>
                                          <p:attrName>style.visibility</p:attrName>
                                        </p:attrNameLst>
                                      </p:cBhvr>
                                      <p:to>
                                        <p:strVal val="visible"/>
                                      </p:to>
                                    </p:set>
                                    <p:animEffect transition="in" filter="fade">
                                      <p:cBhvr>
                                        <p:cTn id="14" dur="2000"/>
                                        <p:tgtEl>
                                          <p:spTgt spid="41986"/>
                                        </p:tgtEl>
                                      </p:cBhvr>
                                    </p:animEffect>
                                    <p:anim calcmode="lin" valueType="num">
                                      <p:cBhvr>
                                        <p:cTn id="15" dur="2000" fill="hold"/>
                                        <p:tgtEl>
                                          <p:spTgt spid="41986"/>
                                        </p:tgtEl>
                                        <p:attrNameLst>
                                          <p:attrName>style.rotation</p:attrName>
                                        </p:attrNameLst>
                                      </p:cBhvr>
                                      <p:tavLst>
                                        <p:tav tm="0">
                                          <p:val>
                                            <p:fltVal val="720"/>
                                          </p:val>
                                        </p:tav>
                                        <p:tav tm="100000">
                                          <p:val>
                                            <p:fltVal val="0"/>
                                          </p:val>
                                        </p:tav>
                                      </p:tavLst>
                                    </p:anim>
                                    <p:anim calcmode="lin" valueType="num">
                                      <p:cBhvr>
                                        <p:cTn id="16" dur="2000" fill="hold"/>
                                        <p:tgtEl>
                                          <p:spTgt spid="41986"/>
                                        </p:tgtEl>
                                        <p:attrNameLst>
                                          <p:attrName>ppt_h</p:attrName>
                                        </p:attrNameLst>
                                      </p:cBhvr>
                                      <p:tavLst>
                                        <p:tav tm="0">
                                          <p:val>
                                            <p:fltVal val="0"/>
                                          </p:val>
                                        </p:tav>
                                        <p:tav tm="100000">
                                          <p:val>
                                            <p:strVal val="#ppt_h"/>
                                          </p:val>
                                        </p:tav>
                                      </p:tavLst>
                                    </p:anim>
                                    <p:anim calcmode="lin" valueType="num">
                                      <p:cBhvr>
                                        <p:cTn id="17" dur="2000" fill="hold"/>
                                        <p:tgtEl>
                                          <p:spTgt spid="4198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0"/>
            <a:ext cx="8229600" cy="1066800"/>
          </a:xfrm>
        </p:spPr>
        <p:txBody>
          <a:bodyPr/>
          <a:lstStyle/>
          <a:p>
            <a:pPr eaLnBrk="1" hangingPunct="1">
              <a:defRPr/>
            </a:pPr>
            <a:r>
              <a:rPr lang="en-US" smtClean="0"/>
              <a:t>Tennessee’s Nickname</a:t>
            </a:r>
          </a:p>
        </p:txBody>
      </p:sp>
      <p:sp>
        <p:nvSpPr>
          <p:cNvPr id="6147" name="Rectangle 3"/>
          <p:cNvSpPr>
            <a:spLocks noGrp="1" noChangeArrowheads="1"/>
          </p:cNvSpPr>
          <p:nvPr>
            <p:ph type="body" idx="1"/>
          </p:nvPr>
        </p:nvSpPr>
        <p:spPr>
          <a:xfrm>
            <a:off x="381000" y="1600200"/>
            <a:ext cx="8229600" cy="5562600"/>
          </a:xfrm>
        </p:spPr>
        <p:txBody>
          <a:bodyPr/>
          <a:lstStyle/>
          <a:p>
            <a:pPr eaLnBrk="1" hangingPunct="1">
              <a:lnSpc>
                <a:spcPct val="90000"/>
              </a:lnSpc>
              <a:defRPr/>
            </a:pPr>
            <a:r>
              <a:rPr lang="en-US" sz="3600" dirty="0" smtClean="0"/>
              <a:t>Tennessee’s nickname is:</a:t>
            </a:r>
          </a:p>
          <a:p>
            <a:pPr algn="ctr" eaLnBrk="1" hangingPunct="1">
              <a:lnSpc>
                <a:spcPct val="90000"/>
              </a:lnSpc>
              <a:defRPr/>
            </a:pPr>
            <a:r>
              <a:rPr lang="en-US" sz="5400" dirty="0" smtClean="0">
                <a:solidFill>
                  <a:srgbClr val="FF6600"/>
                </a:solidFill>
                <a:latin typeface="Arial" pitchFamily="34" charset="0"/>
                <a:cs typeface="Arial" pitchFamily="34" charset="0"/>
              </a:rPr>
              <a:t>The Volunteer State</a:t>
            </a:r>
          </a:p>
          <a:p>
            <a:pPr lvl="1" eaLnBrk="1" hangingPunct="1">
              <a:lnSpc>
                <a:spcPct val="90000"/>
              </a:lnSpc>
              <a:buFont typeface="Wingdings" pitchFamily="2" charset="2"/>
              <a:buNone/>
              <a:defRPr/>
            </a:pPr>
            <a:r>
              <a:rPr lang="en-US" dirty="0" smtClean="0"/>
              <a:t>  </a:t>
            </a:r>
            <a:r>
              <a:rPr lang="en-US" sz="3600" dirty="0" smtClean="0"/>
              <a:t>The nickname originated during the War of 1812.</a:t>
            </a:r>
          </a:p>
          <a:p>
            <a:pPr lvl="1" eaLnBrk="1" hangingPunct="1">
              <a:lnSpc>
                <a:spcPct val="90000"/>
              </a:lnSpc>
              <a:buFont typeface="Wingdings" pitchFamily="2" charset="2"/>
              <a:buNone/>
              <a:defRPr/>
            </a:pPr>
            <a:r>
              <a:rPr lang="en-US" sz="3600" dirty="0" smtClean="0"/>
              <a:t>  The volunteer soldiers from Tennessee, serving under Gen. Andrew Jackson, displayed great bravery in the Battle of New Orleans.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14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6147">
                                            <p:txEl>
                                              <p:pRg st="0" end="0"/>
                                            </p:txEl>
                                          </p:spTgt>
                                        </p:tgtEl>
                                        <p:attrNameLst>
                                          <p:attrName>style.visibility</p:attrName>
                                        </p:attrNameLst>
                                      </p:cBhvr>
                                      <p:to>
                                        <p:strVal val="visible"/>
                                      </p:to>
                                    </p:set>
                                    <p:animEffect transition="in" filter="checkerboard(across)">
                                      <p:cBhvr>
                                        <p:cTn id="15" dur="500"/>
                                        <p:tgtEl>
                                          <p:spTgt spid="614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6147">
                                            <p:txEl>
                                              <p:pRg st="1" end="1"/>
                                            </p:txEl>
                                          </p:spTgt>
                                        </p:tgtEl>
                                        <p:attrNameLst>
                                          <p:attrName>style.visibility</p:attrName>
                                        </p:attrNameLst>
                                      </p:cBhvr>
                                      <p:to>
                                        <p:strVal val="visible"/>
                                      </p:to>
                                    </p:set>
                                    <p:animEffect transition="in" filter="strips(downLeft)">
                                      <p:cBhvr>
                                        <p:cTn id="20" dur="500"/>
                                        <p:tgtEl>
                                          <p:spTgt spid="614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nodeType="clickEffect">
                                  <p:stCondLst>
                                    <p:cond delay="0"/>
                                  </p:stCondLst>
                                  <p:iterate type="lt">
                                    <p:tmPct val="10000"/>
                                  </p:iterate>
                                  <p:childTnLst>
                                    <p:set>
                                      <p:cBhvr>
                                        <p:cTn id="24" dur="1" fill="hold">
                                          <p:stCondLst>
                                            <p:cond delay="0"/>
                                          </p:stCondLst>
                                        </p:cTn>
                                        <p:tgtEl>
                                          <p:spTgt spid="6147">
                                            <p:txEl>
                                              <p:pRg st="2" end="2"/>
                                            </p:txEl>
                                          </p:spTgt>
                                        </p:tgtEl>
                                        <p:attrNameLst>
                                          <p:attrName>style.visibility</p:attrName>
                                        </p:attrNameLst>
                                      </p:cBhvr>
                                      <p:to>
                                        <p:strVal val="visible"/>
                                      </p:to>
                                    </p:set>
                                    <p:anim by="(-#ppt_w*2)" calcmode="lin" valueType="num">
                                      <p:cBhvr rctx="PPT">
                                        <p:cTn id="25" dur="500" autoRev="1" fill="hold">
                                          <p:stCondLst>
                                            <p:cond delay="0"/>
                                          </p:stCondLst>
                                        </p:cTn>
                                        <p:tgtEl>
                                          <p:spTgt spid="6147">
                                            <p:txEl>
                                              <p:pRg st="2" end="2"/>
                                            </p:txEl>
                                          </p:spTgt>
                                        </p:tgtEl>
                                        <p:attrNameLst>
                                          <p:attrName>ppt_w</p:attrName>
                                        </p:attrNameLst>
                                      </p:cBhvr>
                                    </p:anim>
                                    <p:anim by="(#ppt_w*0.50)" calcmode="lin" valueType="num">
                                      <p:cBhvr>
                                        <p:cTn id="26" dur="500" decel="50000" autoRev="1" fill="hold">
                                          <p:stCondLst>
                                            <p:cond delay="0"/>
                                          </p:stCondLst>
                                        </p:cTn>
                                        <p:tgtEl>
                                          <p:spTgt spid="6147">
                                            <p:txEl>
                                              <p:pRg st="2" end="2"/>
                                            </p:txEl>
                                          </p:spTgt>
                                        </p:tgtEl>
                                        <p:attrNameLst>
                                          <p:attrName>ppt_x</p:attrName>
                                        </p:attrNameLst>
                                      </p:cBhvr>
                                    </p:anim>
                                    <p:anim from="(-#ppt_h/2)" to="(#ppt_y)" calcmode="lin" valueType="num">
                                      <p:cBhvr>
                                        <p:cTn id="27" dur="1000" fill="hold">
                                          <p:stCondLst>
                                            <p:cond delay="0"/>
                                          </p:stCondLst>
                                        </p:cTn>
                                        <p:tgtEl>
                                          <p:spTgt spid="6147">
                                            <p:txEl>
                                              <p:pRg st="2" end="2"/>
                                            </p:txEl>
                                          </p:spTgt>
                                        </p:tgtEl>
                                        <p:attrNameLst>
                                          <p:attrName>ppt_y</p:attrName>
                                        </p:attrNameLst>
                                      </p:cBhvr>
                                    </p:anim>
                                    <p:animRot by="21600000">
                                      <p:cBhvr>
                                        <p:cTn id="28" dur="1000" fill="hold">
                                          <p:stCondLst>
                                            <p:cond delay="0"/>
                                          </p:stCondLst>
                                        </p:cTn>
                                        <p:tgtEl>
                                          <p:spTgt spid="6147">
                                            <p:txEl>
                                              <p:pRg st="2" end="2"/>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nodeType="clickEffect">
                                  <p:stCondLst>
                                    <p:cond delay="0"/>
                                  </p:stCondLst>
                                  <p:iterate type="lt">
                                    <p:tmPct val="10000"/>
                                  </p:iterate>
                                  <p:childTnLst>
                                    <p:set>
                                      <p:cBhvr>
                                        <p:cTn id="32" dur="1" fill="hold">
                                          <p:stCondLst>
                                            <p:cond delay="0"/>
                                          </p:stCondLst>
                                        </p:cTn>
                                        <p:tgtEl>
                                          <p:spTgt spid="6147">
                                            <p:txEl>
                                              <p:pRg st="3" end="3"/>
                                            </p:txEl>
                                          </p:spTgt>
                                        </p:tgtEl>
                                        <p:attrNameLst>
                                          <p:attrName>style.visibility</p:attrName>
                                        </p:attrNameLst>
                                      </p:cBhvr>
                                      <p:to>
                                        <p:strVal val="visible"/>
                                      </p:to>
                                    </p:set>
                                    <p:anim by="(-#ppt_w*2)" calcmode="lin" valueType="num">
                                      <p:cBhvr rctx="PPT">
                                        <p:cTn id="33" dur="250" autoRev="1" fill="hold">
                                          <p:stCondLst>
                                            <p:cond delay="0"/>
                                          </p:stCondLst>
                                        </p:cTn>
                                        <p:tgtEl>
                                          <p:spTgt spid="6147">
                                            <p:txEl>
                                              <p:pRg st="3" end="3"/>
                                            </p:txEl>
                                          </p:spTgt>
                                        </p:tgtEl>
                                        <p:attrNameLst>
                                          <p:attrName>ppt_w</p:attrName>
                                        </p:attrNameLst>
                                      </p:cBhvr>
                                    </p:anim>
                                    <p:anim by="(#ppt_w*0.50)" calcmode="lin" valueType="num">
                                      <p:cBhvr>
                                        <p:cTn id="34" dur="250" decel="50000" autoRev="1" fill="hold">
                                          <p:stCondLst>
                                            <p:cond delay="0"/>
                                          </p:stCondLst>
                                        </p:cTn>
                                        <p:tgtEl>
                                          <p:spTgt spid="6147">
                                            <p:txEl>
                                              <p:pRg st="3" end="3"/>
                                            </p:txEl>
                                          </p:spTgt>
                                        </p:tgtEl>
                                        <p:attrNameLst>
                                          <p:attrName>ppt_x</p:attrName>
                                        </p:attrNameLst>
                                      </p:cBhvr>
                                    </p:anim>
                                    <p:anim from="(-#ppt_h/2)" to="(#ppt_y)" calcmode="lin" valueType="num">
                                      <p:cBhvr>
                                        <p:cTn id="35" dur="500" fill="hold">
                                          <p:stCondLst>
                                            <p:cond delay="0"/>
                                          </p:stCondLst>
                                        </p:cTn>
                                        <p:tgtEl>
                                          <p:spTgt spid="6147">
                                            <p:txEl>
                                              <p:pRg st="3" end="3"/>
                                            </p:txEl>
                                          </p:spTgt>
                                        </p:tgtEl>
                                        <p:attrNameLst>
                                          <p:attrName>ppt_y</p:attrName>
                                        </p:attrNameLst>
                                      </p:cBhvr>
                                    </p:anim>
                                    <p:animRot by="21600000">
                                      <p:cBhvr>
                                        <p:cTn id="36" dur="500" fill="hold">
                                          <p:stCondLst>
                                            <p:cond delay="0"/>
                                          </p:stCondLst>
                                        </p:cTn>
                                        <p:tgtEl>
                                          <p:spTgt spid="6147">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mtClean="0"/>
              <a:t>What is our state rock? </a:t>
            </a:r>
          </a:p>
        </p:txBody>
      </p:sp>
      <p:sp>
        <p:nvSpPr>
          <p:cNvPr id="43011" name="Rectangle 3"/>
          <p:cNvSpPr>
            <a:spLocks noGrp="1" noChangeArrowheads="1"/>
          </p:cNvSpPr>
          <p:nvPr>
            <p:ph type="body" idx="1"/>
          </p:nvPr>
        </p:nvSpPr>
        <p:spPr/>
        <p:txBody>
          <a:bodyPr/>
          <a:lstStyle/>
          <a:p>
            <a:pPr eaLnBrk="1" hangingPunct="1">
              <a:defRPr/>
            </a:pPr>
            <a:r>
              <a:rPr lang="en-US" sz="5400" smtClean="0"/>
              <a:t>A) Limestone</a:t>
            </a:r>
          </a:p>
          <a:p>
            <a:pPr eaLnBrk="1" hangingPunct="1">
              <a:defRPr/>
            </a:pPr>
            <a:r>
              <a:rPr lang="en-US" sz="5400" smtClean="0"/>
              <a:t>B) Moon Rock</a:t>
            </a:r>
          </a:p>
          <a:p>
            <a:pPr eaLnBrk="1" hangingPunct="1">
              <a:defRPr/>
            </a:pPr>
            <a:r>
              <a:rPr lang="en-US" sz="5400" smtClean="0"/>
              <a:t>C) Quartz</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p:cTn id="7" dur="500" fill="hold"/>
                                        <p:tgtEl>
                                          <p:spTgt spid="430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011">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430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0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01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43011">
                                            <p:txEl>
                                              <p:pRg st="1" end="1"/>
                                            </p:txEl>
                                          </p:spTgt>
                                        </p:tgtEl>
                                        <p:attrNameLst>
                                          <p:attrName>style.visibility</p:attrName>
                                        </p:attrNameLst>
                                      </p:cBhvr>
                                      <p:to>
                                        <p:strVal val="visible"/>
                                      </p:to>
                                    </p:set>
                                    <p:anim calcmode="lin" valueType="num">
                                      <p:cBhvr>
                                        <p:cTn id="16" dur="500" fill="hold"/>
                                        <p:tgtEl>
                                          <p:spTgt spid="43011">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3011">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43011">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3011">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301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43011">
                                            <p:txEl>
                                              <p:pRg st="2" end="2"/>
                                            </p:txEl>
                                          </p:spTgt>
                                        </p:tgtEl>
                                        <p:attrNameLst>
                                          <p:attrName>style.visibility</p:attrName>
                                        </p:attrNameLst>
                                      </p:cBhvr>
                                      <p:to>
                                        <p:strVal val="visible"/>
                                      </p:to>
                                    </p:set>
                                    <p:anim calcmode="lin" valueType="num">
                                      <p:cBhvr>
                                        <p:cTn id="25" dur="500" fill="hold"/>
                                        <p:tgtEl>
                                          <p:spTgt spid="43011">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3011">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43011">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3011">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30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LIMESTON.JPG (15047 bytes)"/>
          <p:cNvPicPr>
            <a:picLocks noChangeAspect="1" noChangeArrowheads="1"/>
          </p:cNvPicPr>
          <p:nvPr/>
        </p:nvPicPr>
        <p:blipFill>
          <a:blip r:embed="rId3"/>
          <a:srcRect/>
          <a:stretch>
            <a:fillRect/>
          </a:stretch>
        </p:blipFill>
        <p:spPr bwMode="auto">
          <a:xfrm>
            <a:off x="2057400" y="1066800"/>
            <a:ext cx="5715000" cy="4286250"/>
          </a:xfrm>
          <a:prstGeom prst="rect">
            <a:avLst/>
          </a:prstGeom>
          <a:noFill/>
          <a:ln w="9525">
            <a:noFill/>
            <a:miter lim="800000"/>
            <a:headEnd/>
            <a:tailEnd/>
          </a:ln>
        </p:spPr>
      </p:pic>
      <p:sp>
        <p:nvSpPr>
          <p:cNvPr id="44035" name="Text Box 3"/>
          <p:cNvSpPr txBox="1">
            <a:spLocks noChangeArrowheads="1"/>
          </p:cNvSpPr>
          <p:nvPr/>
        </p:nvSpPr>
        <p:spPr bwMode="auto">
          <a:xfrm>
            <a:off x="0" y="0"/>
            <a:ext cx="9144000" cy="7554913"/>
          </a:xfrm>
          <a:prstGeom prst="rect">
            <a:avLst/>
          </a:prstGeom>
          <a:noFill/>
          <a:ln w="9525">
            <a:noFill/>
            <a:miter lim="800000"/>
            <a:headEnd/>
            <a:tailEnd/>
          </a:ln>
          <a:effectLst/>
        </p:spPr>
        <p:txBody>
          <a:bodyPr>
            <a:spAutoFit/>
          </a:bodyPr>
          <a:lstStyle/>
          <a:p>
            <a:pPr eaLnBrk="1" hangingPunct="1">
              <a:spcBef>
                <a:spcPct val="20000"/>
              </a:spcBef>
              <a:buClr>
                <a:schemeClr val="hlink"/>
              </a:buClr>
              <a:buSzPct val="65000"/>
              <a:buFont typeface="Wingdings" pitchFamily="2" charset="2"/>
              <a:buChar char="n"/>
              <a:defRPr/>
            </a:pPr>
            <a:r>
              <a:rPr lang="en-US" sz="4800">
                <a:effectLst>
                  <a:outerShdw blurRad="38100" dist="38100" dir="2700000" algn="tl">
                    <a:srgbClr val="000000"/>
                  </a:outerShdw>
                </a:effectLst>
              </a:rPr>
              <a:t>The State Rock is</a:t>
            </a:r>
          </a:p>
          <a:p>
            <a:pPr eaLnBrk="1" hangingPunct="1">
              <a:spcBef>
                <a:spcPct val="20000"/>
              </a:spcBef>
              <a:buClr>
                <a:schemeClr val="hlink"/>
              </a:buClr>
              <a:buSzPct val="65000"/>
              <a:buFont typeface="Wingdings" pitchFamily="2" charset="2"/>
              <a:buChar char="n"/>
              <a:defRPr/>
            </a:pPr>
            <a:endParaRPr lang="en-US" sz="48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Char char="n"/>
              <a:defRPr/>
            </a:pPr>
            <a:endParaRPr lang="en-US" sz="48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None/>
              <a:defRPr/>
            </a:pPr>
            <a:endParaRPr lang="en-US" sz="48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None/>
              <a:defRPr/>
            </a:pPr>
            <a:endParaRPr lang="en-US" sz="48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None/>
              <a:defRPr/>
            </a:pPr>
            <a:endParaRPr lang="en-US" sz="48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None/>
              <a:defRPr/>
            </a:pPr>
            <a:endParaRPr lang="en-US" sz="2000">
              <a:effectLst>
                <a:outerShdw blurRad="38100" dist="38100" dir="2700000" algn="tl">
                  <a:srgbClr val="000000"/>
                </a:outerShdw>
              </a:effectLst>
            </a:endParaRPr>
          </a:p>
          <a:p>
            <a:pPr eaLnBrk="1" hangingPunct="1">
              <a:spcBef>
                <a:spcPct val="20000"/>
              </a:spcBef>
              <a:buClr>
                <a:schemeClr val="hlink"/>
              </a:buClr>
              <a:buSzPct val="65000"/>
              <a:buFont typeface="Wingdings" pitchFamily="2" charset="2"/>
              <a:buNone/>
              <a:defRPr/>
            </a:pPr>
            <a:r>
              <a:rPr lang="en-US" sz="4800">
                <a:effectLst>
                  <a:outerShdw blurRad="38100" dist="38100" dir="2700000" algn="tl">
                    <a:srgbClr val="000000"/>
                  </a:outerShdw>
                </a:effectLst>
              </a:rPr>
              <a:t>           A) Limestone</a:t>
            </a:r>
          </a:p>
          <a:p>
            <a:pPr>
              <a:spcBef>
                <a:spcPct val="50000"/>
              </a:spcBef>
              <a:defRPr/>
            </a:pPr>
            <a:endParaRPr lang="en-US" sz="4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p:cTn id="7" dur="500" fill="hold"/>
                                        <p:tgtEl>
                                          <p:spTgt spid="440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440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44034"/>
                                        </p:tgtEl>
                                        <p:attrNameLst>
                                          <p:attrName>style.visibility</p:attrName>
                                        </p:attrNameLst>
                                      </p:cBhvr>
                                      <p:to>
                                        <p:strVal val="visible"/>
                                      </p:to>
                                    </p:set>
                                    <p:animEffect transition="in" filter="wipe(down)">
                                      <p:cBhvr>
                                        <p:cTn id="16" dur="580">
                                          <p:stCondLst>
                                            <p:cond delay="0"/>
                                          </p:stCondLst>
                                        </p:cTn>
                                        <p:tgtEl>
                                          <p:spTgt spid="44034"/>
                                        </p:tgtEl>
                                      </p:cBhvr>
                                    </p:animEffect>
                                    <p:anim calcmode="lin" valueType="num">
                                      <p:cBhvr>
                                        <p:cTn id="17" dur="1822" tmFilter="0,0; 0.14,0.36; 0.43,0.73; 0.71,0.91; 1.0,1.0">
                                          <p:stCondLst>
                                            <p:cond delay="0"/>
                                          </p:stCondLst>
                                        </p:cTn>
                                        <p:tgtEl>
                                          <p:spTgt spid="44034"/>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44034"/>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44034"/>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44034"/>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44034"/>
                                        </p:tgtEl>
                                        <p:attrNameLst>
                                          <p:attrName>ppt_y</p:attrName>
                                        </p:attrNameLst>
                                      </p:cBhvr>
                                      <p:tavLst>
                                        <p:tav tm="0" fmla="#ppt_y-sin(pi*$)/81">
                                          <p:val>
                                            <p:fltVal val="0"/>
                                          </p:val>
                                        </p:tav>
                                        <p:tav tm="100000">
                                          <p:val>
                                            <p:fltVal val="1"/>
                                          </p:val>
                                        </p:tav>
                                      </p:tavLst>
                                    </p:anim>
                                    <p:animScale>
                                      <p:cBhvr>
                                        <p:cTn id="22" dur="26">
                                          <p:stCondLst>
                                            <p:cond delay="650"/>
                                          </p:stCondLst>
                                        </p:cTn>
                                        <p:tgtEl>
                                          <p:spTgt spid="44034"/>
                                        </p:tgtEl>
                                      </p:cBhvr>
                                      <p:to x="100000" y="60000"/>
                                    </p:animScale>
                                    <p:animScale>
                                      <p:cBhvr>
                                        <p:cTn id="23" dur="166" decel="50000">
                                          <p:stCondLst>
                                            <p:cond delay="676"/>
                                          </p:stCondLst>
                                        </p:cTn>
                                        <p:tgtEl>
                                          <p:spTgt spid="44034"/>
                                        </p:tgtEl>
                                      </p:cBhvr>
                                      <p:to x="100000" y="100000"/>
                                    </p:animScale>
                                    <p:animScale>
                                      <p:cBhvr>
                                        <p:cTn id="24" dur="26">
                                          <p:stCondLst>
                                            <p:cond delay="1312"/>
                                          </p:stCondLst>
                                        </p:cTn>
                                        <p:tgtEl>
                                          <p:spTgt spid="44034"/>
                                        </p:tgtEl>
                                      </p:cBhvr>
                                      <p:to x="100000" y="80000"/>
                                    </p:animScale>
                                    <p:animScale>
                                      <p:cBhvr>
                                        <p:cTn id="25" dur="166" decel="50000">
                                          <p:stCondLst>
                                            <p:cond delay="1338"/>
                                          </p:stCondLst>
                                        </p:cTn>
                                        <p:tgtEl>
                                          <p:spTgt spid="44034"/>
                                        </p:tgtEl>
                                      </p:cBhvr>
                                      <p:to x="100000" y="100000"/>
                                    </p:animScale>
                                    <p:animScale>
                                      <p:cBhvr>
                                        <p:cTn id="26" dur="26">
                                          <p:stCondLst>
                                            <p:cond delay="1642"/>
                                          </p:stCondLst>
                                        </p:cTn>
                                        <p:tgtEl>
                                          <p:spTgt spid="44034"/>
                                        </p:tgtEl>
                                      </p:cBhvr>
                                      <p:to x="100000" y="90000"/>
                                    </p:animScale>
                                    <p:animScale>
                                      <p:cBhvr>
                                        <p:cTn id="27" dur="166" decel="50000">
                                          <p:stCondLst>
                                            <p:cond delay="1668"/>
                                          </p:stCondLst>
                                        </p:cTn>
                                        <p:tgtEl>
                                          <p:spTgt spid="44034"/>
                                        </p:tgtEl>
                                      </p:cBhvr>
                                      <p:to x="100000" y="100000"/>
                                    </p:animScale>
                                    <p:animScale>
                                      <p:cBhvr>
                                        <p:cTn id="28" dur="26">
                                          <p:stCondLst>
                                            <p:cond delay="1808"/>
                                          </p:stCondLst>
                                        </p:cTn>
                                        <p:tgtEl>
                                          <p:spTgt spid="44034"/>
                                        </p:tgtEl>
                                      </p:cBhvr>
                                      <p:to x="100000" y="95000"/>
                                    </p:animScale>
                                    <p:animScale>
                                      <p:cBhvr>
                                        <p:cTn id="29" dur="166" decel="50000">
                                          <p:stCondLst>
                                            <p:cond delay="1834"/>
                                          </p:stCondLst>
                                        </p:cTn>
                                        <p:tgtEl>
                                          <p:spTgt spid="44034"/>
                                        </p:tgtEl>
                                      </p:cBhvr>
                                      <p:to x="100000" y="100000"/>
                                    </p:animScale>
                                  </p:childTnLst>
                                </p:cTn>
                              </p:par>
                            </p:childTnLst>
                          </p:cTn>
                        </p:par>
                        <p:par>
                          <p:cTn id="30" fill="hold">
                            <p:stCondLst>
                              <p:cond delay="2000"/>
                            </p:stCondLst>
                            <p:childTnLst>
                              <p:par>
                                <p:cTn id="31" presetID="26" presetClass="entr" presetSubtype="0" fill="hold" nodeType="afterEffect">
                                  <p:stCondLst>
                                    <p:cond delay="0"/>
                                  </p:stCondLst>
                                  <p:childTnLst>
                                    <p:set>
                                      <p:cBhvr>
                                        <p:cTn id="32" dur="1" fill="hold">
                                          <p:stCondLst>
                                            <p:cond delay="0"/>
                                          </p:stCondLst>
                                        </p:cTn>
                                        <p:tgtEl>
                                          <p:spTgt spid="44035">
                                            <p:txEl>
                                              <p:pRg st="7" end="7"/>
                                            </p:txEl>
                                          </p:spTgt>
                                        </p:tgtEl>
                                        <p:attrNameLst>
                                          <p:attrName>style.visibility</p:attrName>
                                        </p:attrNameLst>
                                      </p:cBhvr>
                                      <p:to>
                                        <p:strVal val="visible"/>
                                      </p:to>
                                    </p:set>
                                    <p:animEffect transition="in" filter="wipe(down)">
                                      <p:cBhvr>
                                        <p:cTn id="33" dur="580">
                                          <p:stCondLst>
                                            <p:cond delay="0"/>
                                          </p:stCondLst>
                                        </p:cTn>
                                        <p:tgtEl>
                                          <p:spTgt spid="44035">
                                            <p:txEl>
                                              <p:pRg st="7" end="7"/>
                                            </p:txEl>
                                          </p:spTgt>
                                        </p:tgtEl>
                                      </p:cBhvr>
                                    </p:animEffect>
                                    <p:anim calcmode="lin" valueType="num">
                                      <p:cBhvr>
                                        <p:cTn id="34" dur="1822" tmFilter="0,0; 0.14,0.36; 0.43,0.73; 0.71,0.91; 1.0,1.0">
                                          <p:stCondLst>
                                            <p:cond delay="0"/>
                                          </p:stCondLst>
                                        </p:cTn>
                                        <p:tgtEl>
                                          <p:spTgt spid="44035">
                                            <p:txEl>
                                              <p:pRg st="7" end="7"/>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44035">
                                            <p:txEl>
                                              <p:pRg st="7" end="7"/>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44035">
                                            <p:txEl>
                                              <p:pRg st="7" end="7"/>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44035">
                                            <p:txEl>
                                              <p:pRg st="7" end="7"/>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44035">
                                            <p:txEl>
                                              <p:pRg st="7" end="7"/>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44035">
                                            <p:txEl>
                                              <p:pRg st="7" end="7"/>
                                            </p:txEl>
                                          </p:spTgt>
                                        </p:tgtEl>
                                      </p:cBhvr>
                                      <p:to x="100000" y="60000"/>
                                    </p:animScale>
                                    <p:animScale>
                                      <p:cBhvr>
                                        <p:cTn id="40" dur="166" decel="50000">
                                          <p:stCondLst>
                                            <p:cond delay="676"/>
                                          </p:stCondLst>
                                        </p:cTn>
                                        <p:tgtEl>
                                          <p:spTgt spid="44035">
                                            <p:txEl>
                                              <p:pRg st="7" end="7"/>
                                            </p:txEl>
                                          </p:spTgt>
                                        </p:tgtEl>
                                      </p:cBhvr>
                                      <p:to x="100000" y="100000"/>
                                    </p:animScale>
                                    <p:animScale>
                                      <p:cBhvr>
                                        <p:cTn id="41" dur="26">
                                          <p:stCondLst>
                                            <p:cond delay="1312"/>
                                          </p:stCondLst>
                                        </p:cTn>
                                        <p:tgtEl>
                                          <p:spTgt spid="44035">
                                            <p:txEl>
                                              <p:pRg st="7" end="7"/>
                                            </p:txEl>
                                          </p:spTgt>
                                        </p:tgtEl>
                                      </p:cBhvr>
                                      <p:to x="100000" y="80000"/>
                                    </p:animScale>
                                    <p:animScale>
                                      <p:cBhvr>
                                        <p:cTn id="42" dur="166" decel="50000">
                                          <p:stCondLst>
                                            <p:cond delay="1338"/>
                                          </p:stCondLst>
                                        </p:cTn>
                                        <p:tgtEl>
                                          <p:spTgt spid="44035">
                                            <p:txEl>
                                              <p:pRg st="7" end="7"/>
                                            </p:txEl>
                                          </p:spTgt>
                                        </p:tgtEl>
                                      </p:cBhvr>
                                      <p:to x="100000" y="100000"/>
                                    </p:animScale>
                                    <p:animScale>
                                      <p:cBhvr>
                                        <p:cTn id="43" dur="26">
                                          <p:stCondLst>
                                            <p:cond delay="1642"/>
                                          </p:stCondLst>
                                        </p:cTn>
                                        <p:tgtEl>
                                          <p:spTgt spid="44035">
                                            <p:txEl>
                                              <p:pRg st="7" end="7"/>
                                            </p:txEl>
                                          </p:spTgt>
                                        </p:tgtEl>
                                      </p:cBhvr>
                                      <p:to x="100000" y="90000"/>
                                    </p:animScale>
                                    <p:animScale>
                                      <p:cBhvr>
                                        <p:cTn id="44" dur="166" decel="50000">
                                          <p:stCondLst>
                                            <p:cond delay="1668"/>
                                          </p:stCondLst>
                                        </p:cTn>
                                        <p:tgtEl>
                                          <p:spTgt spid="44035">
                                            <p:txEl>
                                              <p:pRg st="7" end="7"/>
                                            </p:txEl>
                                          </p:spTgt>
                                        </p:tgtEl>
                                      </p:cBhvr>
                                      <p:to x="100000" y="100000"/>
                                    </p:animScale>
                                    <p:animScale>
                                      <p:cBhvr>
                                        <p:cTn id="45" dur="26">
                                          <p:stCondLst>
                                            <p:cond delay="1808"/>
                                          </p:stCondLst>
                                        </p:cTn>
                                        <p:tgtEl>
                                          <p:spTgt spid="44035">
                                            <p:txEl>
                                              <p:pRg st="7" end="7"/>
                                            </p:txEl>
                                          </p:spTgt>
                                        </p:tgtEl>
                                      </p:cBhvr>
                                      <p:to x="100000" y="95000"/>
                                    </p:animScale>
                                    <p:animScale>
                                      <p:cBhvr>
                                        <p:cTn id="46" dur="166" decel="50000">
                                          <p:stCondLst>
                                            <p:cond delay="1834"/>
                                          </p:stCondLst>
                                        </p:cTn>
                                        <p:tgtEl>
                                          <p:spTgt spid="44035">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smtClean="0"/>
              <a:t>Where is our state capital located? </a:t>
            </a:r>
          </a:p>
        </p:txBody>
      </p:sp>
      <p:sp>
        <p:nvSpPr>
          <p:cNvPr id="45059" name="Rectangle 3"/>
          <p:cNvSpPr>
            <a:spLocks noGrp="1" noChangeArrowheads="1"/>
          </p:cNvSpPr>
          <p:nvPr>
            <p:ph type="body" idx="1"/>
          </p:nvPr>
        </p:nvSpPr>
        <p:spPr/>
        <p:txBody>
          <a:bodyPr/>
          <a:lstStyle/>
          <a:p>
            <a:pPr eaLnBrk="1" hangingPunct="1">
              <a:defRPr/>
            </a:pPr>
            <a:r>
              <a:rPr lang="en-US" sz="4800" smtClean="0"/>
              <a:t>A) Knoxville</a:t>
            </a:r>
          </a:p>
          <a:p>
            <a:pPr eaLnBrk="1" hangingPunct="1">
              <a:defRPr/>
            </a:pPr>
            <a:r>
              <a:rPr lang="en-US" sz="4800" smtClean="0"/>
              <a:t>B) Portland</a:t>
            </a:r>
          </a:p>
          <a:p>
            <a:pPr eaLnBrk="1" hangingPunct="1">
              <a:defRPr/>
            </a:pPr>
            <a:r>
              <a:rPr lang="en-US" sz="4800" smtClean="0"/>
              <a:t>C) Nashville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p:cTn id="7" dur="500" fill="hold"/>
                                        <p:tgtEl>
                                          <p:spTgt spid="4505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505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nodeType="clickEffect">
                                  <p:stCondLst>
                                    <p:cond delay="0"/>
                                  </p:stCondLst>
                                  <p:iterate type="lt">
                                    <p:tmPct val="10000"/>
                                  </p:iterate>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p:cTn id="13" dur="500" fill="hold"/>
                                        <p:tgtEl>
                                          <p:spTgt spid="4505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45059">
                                            <p:txEl>
                                              <p:pRg st="1" end="1"/>
                                            </p:txEl>
                                          </p:spTgt>
                                        </p:tgtEl>
                                        <p:attrNameLst>
                                          <p:attrName>ppt_y</p:attrName>
                                        </p:attrNameLst>
                                      </p:cBhvr>
                                      <p:tavLst>
                                        <p:tav tm="0">
                                          <p:val>
                                            <p:strVal val="#ppt_y"/>
                                          </p:val>
                                        </p:tav>
                                        <p:tav tm="100000">
                                          <p:val>
                                            <p:strVal val="#ppt_y"/>
                                          </p:val>
                                        </p:tav>
                                      </p:tavLst>
                                    </p:anim>
                                    <p:anim calcmode="lin" valueType="num">
                                      <p:cBhvr>
                                        <p:cTn id="15" dur="500" fill="hold"/>
                                        <p:tgtEl>
                                          <p:spTgt spid="4505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4505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4505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nodeType="clickEffect">
                                  <p:stCondLst>
                                    <p:cond delay="0"/>
                                  </p:stCondLst>
                                  <p:iterate type="lt">
                                    <p:tmPct val="50000"/>
                                  </p:iterate>
                                  <p:childTnLst>
                                    <p:set>
                                      <p:cBhvr>
                                        <p:cTn id="21" dur="1" fill="hold">
                                          <p:stCondLst>
                                            <p:cond delay="0"/>
                                          </p:stCondLst>
                                        </p:cTn>
                                        <p:tgtEl>
                                          <p:spTgt spid="45059">
                                            <p:txEl>
                                              <p:pRg st="2" end="2"/>
                                            </p:txEl>
                                          </p:spTgt>
                                        </p:tgtEl>
                                        <p:attrNameLst>
                                          <p:attrName>style.visibility</p:attrName>
                                        </p:attrNameLst>
                                      </p:cBhvr>
                                      <p:to>
                                        <p:strVal val="visible"/>
                                      </p:to>
                                    </p:set>
                                    <p:anim calcmode="discrete" valueType="clr">
                                      <p:cBhvr override="childStyle">
                                        <p:cTn id="22" dur="80"/>
                                        <p:tgtEl>
                                          <p:spTgt spid="4505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45059">
                                            <p:txEl>
                                              <p:pRg st="2" end="2"/>
                                            </p:txEl>
                                          </p:spTgt>
                                        </p:tgtEl>
                                        <p:attrNameLst>
                                          <p:attrName>fillcolor</p:attrName>
                                        </p:attrNameLst>
                                      </p:cBhvr>
                                      <p:tavLst>
                                        <p:tav tm="0">
                                          <p:val>
                                            <p:clrVal>
                                              <a:schemeClr val="accent2"/>
                                            </p:clrVal>
                                          </p:val>
                                        </p:tav>
                                        <p:tav tm="50000">
                                          <p:val>
                                            <p:clrVal>
                                              <a:schemeClr val="hlink"/>
                                            </p:clrVal>
                                          </p:val>
                                        </p:tav>
                                      </p:tavLst>
                                    </p:anim>
                                    <p:set>
                                      <p:cBhvr>
                                        <p:cTn id="24" dur="80"/>
                                        <p:tgtEl>
                                          <p:spTgt spid="45059">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724400" y="0"/>
            <a:ext cx="4648200" cy="6858000"/>
          </a:xfrm>
        </p:spPr>
        <p:txBody>
          <a:bodyPr/>
          <a:lstStyle/>
          <a:p>
            <a:pPr algn="l" eaLnBrk="1" hangingPunct="1">
              <a:defRPr/>
            </a:pPr>
            <a:r>
              <a:rPr lang="en-US" sz="2800" smtClean="0"/>
              <a:t/>
            </a:r>
            <a:br>
              <a:rPr lang="en-US" sz="2800" smtClean="0"/>
            </a:br>
            <a:endParaRPr lang="en-US" sz="2800" smtClean="0"/>
          </a:p>
        </p:txBody>
      </p:sp>
      <p:pic>
        <p:nvPicPr>
          <p:cNvPr id="46083" name="Picture 3" descr=" State Capitol"/>
          <p:cNvPicPr>
            <a:picLocks noChangeAspect="1" noChangeArrowheads="1"/>
          </p:cNvPicPr>
          <p:nvPr/>
        </p:nvPicPr>
        <p:blipFill>
          <a:blip r:embed="rId3"/>
          <a:srcRect/>
          <a:stretch>
            <a:fillRect/>
          </a:stretch>
        </p:blipFill>
        <p:spPr bwMode="auto">
          <a:xfrm>
            <a:off x="0" y="0"/>
            <a:ext cx="4876800" cy="6858000"/>
          </a:xfrm>
          <a:prstGeom prst="rect">
            <a:avLst/>
          </a:prstGeom>
          <a:noFill/>
          <a:ln w="9525">
            <a:noFill/>
            <a:miter lim="800000"/>
            <a:headEnd/>
            <a:tailEnd/>
          </a:ln>
        </p:spPr>
      </p:pic>
      <p:sp>
        <p:nvSpPr>
          <p:cNvPr id="46084" name="Rectangle 4"/>
          <p:cNvSpPr>
            <a:spLocks noChangeArrowheads="1"/>
          </p:cNvSpPr>
          <p:nvPr/>
        </p:nvSpPr>
        <p:spPr bwMode="auto">
          <a:xfrm>
            <a:off x="4876800" y="0"/>
            <a:ext cx="4267200" cy="4781550"/>
          </a:xfrm>
          <a:prstGeom prst="rect">
            <a:avLst/>
          </a:prstGeom>
          <a:solidFill>
            <a:schemeClr val="tx1"/>
          </a:solidFill>
          <a:ln w="9525">
            <a:noFill/>
            <a:miter lim="800000"/>
            <a:headEnd/>
            <a:tailEnd/>
          </a:ln>
          <a:effectLst/>
        </p:spPr>
        <p:txBody>
          <a:bodyPr>
            <a:spAutoFit/>
          </a:bodyPr>
          <a:lstStyle/>
          <a:p>
            <a:pPr algn="ctr">
              <a:defRPr/>
            </a:pPr>
            <a:r>
              <a:rPr lang="en-US" sz="4400">
                <a:solidFill>
                  <a:srgbClr val="000000"/>
                </a:solidFill>
                <a:effectLst>
                  <a:outerShdw blurRad="38100" dist="38100" dir="2700000" algn="tl">
                    <a:srgbClr val="C0C0C0"/>
                  </a:outerShdw>
                </a:effectLst>
              </a:rPr>
              <a:t>The State Capitol is located in </a:t>
            </a:r>
          </a:p>
          <a:p>
            <a:pPr algn="ctr">
              <a:defRPr/>
            </a:pPr>
            <a:endParaRPr lang="en-US" sz="4400">
              <a:solidFill>
                <a:srgbClr val="000000"/>
              </a:solidFill>
              <a:effectLst>
                <a:outerShdw blurRad="38100" dist="38100" dir="2700000" algn="tl">
                  <a:srgbClr val="C0C0C0"/>
                </a:outerShdw>
              </a:effectLst>
            </a:endParaRPr>
          </a:p>
          <a:p>
            <a:pPr algn="ctr">
              <a:defRPr/>
            </a:pPr>
            <a:endParaRPr lang="en-US" sz="4400">
              <a:solidFill>
                <a:srgbClr val="000000"/>
              </a:solidFill>
              <a:effectLst>
                <a:outerShdw blurRad="38100" dist="38100" dir="2700000" algn="tl">
                  <a:srgbClr val="C0C0C0"/>
                </a:outerShdw>
              </a:effectLst>
            </a:endParaRPr>
          </a:p>
          <a:p>
            <a:pPr algn="ctr">
              <a:defRPr/>
            </a:pPr>
            <a:r>
              <a:rPr lang="en-US" sz="4400">
                <a:solidFill>
                  <a:srgbClr val="000000"/>
                </a:solidFill>
                <a:effectLst>
                  <a:outerShdw blurRad="38100" dist="38100" dir="2700000" algn="tl">
                    <a:srgbClr val="C0C0C0"/>
                  </a:outerShdw>
                </a:effectLst>
              </a:rPr>
              <a:t>C) Nashville</a:t>
            </a:r>
          </a:p>
          <a:p>
            <a:pPr algn="ctr">
              <a:defRPr/>
            </a:pPr>
            <a:endParaRPr lang="en-US" sz="4400">
              <a:solidFill>
                <a:srgbClr val="000000"/>
              </a:solidFill>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p:cTn id="7" dur="1000" fill="hold"/>
                                        <p:tgtEl>
                                          <p:spTgt spid="46083"/>
                                        </p:tgtEl>
                                        <p:attrNameLst>
                                          <p:attrName>ppt_w</p:attrName>
                                        </p:attrNameLst>
                                      </p:cBhvr>
                                      <p:tavLst>
                                        <p:tav tm="0">
                                          <p:val>
                                            <p:fltVal val="0"/>
                                          </p:val>
                                        </p:tav>
                                        <p:tav tm="100000">
                                          <p:val>
                                            <p:strVal val="#ppt_w"/>
                                          </p:val>
                                        </p:tav>
                                      </p:tavLst>
                                    </p:anim>
                                    <p:anim calcmode="lin" valueType="num">
                                      <p:cBhvr>
                                        <p:cTn id="8" dur="1000" fill="hold"/>
                                        <p:tgtEl>
                                          <p:spTgt spid="46083"/>
                                        </p:tgtEl>
                                        <p:attrNameLst>
                                          <p:attrName>ppt_h</p:attrName>
                                        </p:attrNameLst>
                                      </p:cBhvr>
                                      <p:tavLst>
                                        <p:tav tm="0">
                                          <p:val>
                                            <p:fltVal val="0"/>
                                          </p:val>
                                        </p:tav>
                                        <p:tav tm="100000">
                                          <p:val>
                                            <p:strVal val="#ppt_h"/>
                                          </p:val>
                                        </p:tav>
                                      </p:tavLst>
                                    </p:anim>
                                    <p:anim calcmode="lin" valueType="num">
                                      <p:cBhvr>
                                        <p:cTn id="9" dur="1000" fill="hold"/>
                                        <p:tgtEl>
                                          <p:spTgt spid="4608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608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51" presetClass="entr" presetSubtype="0" fill="hold" grpId="0" nodeType="afterEffect">
                                  <p:stCondLst>
                                    <p:cond delay="0"/>
                                  </p:stCondLst>
                                  <p:childTnLst>
                                    <p:set>
                                      <p:cBhvr>
                                        <p:cTn id="13" dur="1" fill="hold">
                                          <p:stCondLst>
                                            <p:cond delay="0"/>
                                          </p:stCondLst>
                                        </p:cTn>
                                        <p:tgtEl>
                                          <p:spTgt spid="46084"/>
                                        </p:tgtEl>
                                        <p:attrNameLst>
                                          <p:attrName>style.visibility</p:attrName>
                                        </p:attrNameLst>
                                      </p:cBhvr>
                                      <p:to>
                                        <p:strVal val="visible"/>
                                      </p:to>
                                    </p:set>
                                    <p:animEffect transition="in" filter="fade">
                                      <p:cBhvr>
                                        <p:cTn id="14" dur="770" decel="100000"/>
                                        <p:tgtEl>
                                          <p:spTgt spid="46084"/>
                                        </p:tgtEl>
                                      </p:cBhvr>
                                    </p:animEffect>
                                    <p:animScale>
                                      <p:cBhvr>
                                        <p:cTn id="15" dur="770" decel="100000"/>
                                        <p:tgtEl>
                                          <p:spTgt spid="46084"/>
                                        </p:tgtEl>
                                      </p:cBhvr>
                                      <p:from x="10000" y="10000"/>
                                      <p:to x="200000" y="450000"/>
                                    </p:animScale>
                                    <p:animScale>
                                      <p:cBhvr>
                                        <p:cTn id="16" dur="1230" accel="100000" fill="hold">
                                          <p:stCondLst>
                                            <p:cond delay="770"/>
                                          </p:stCondLst>
                                        </p:cTn>
                                        <p:tgtEl>
                                          <p:spTgt spid="46084"/>
                                        </p:tgtEl>
                                      </p:cBhvr>
                                      <p:from x="200000" y="450000"/>
                                      <p:to x="100000" y="100000"/>
                                    </p:animScale>
                                    <p:set>
                                      <p:cBhvr>
                                        <p:cTn id="17" dur="770" fill="hold"/>
                                        <p:tgtEl>
                                          <p:spTgt spid="46084"/>
                                        </p:tgtEl>
                                        <p:attrNameLst>
                                          <p:attrName>ppt_x</p:attrName>
                                        </p:attrNameLst>
                                      </p:cBhvr>
                                      <p:to>
                                        <p:strVal val="(0.5)"/>
                                      </p:to>
                                    </p:set>
                                    <p:anim from="(0.5)" to="(#ppt_x)" calcmode="lin" valueType="num">
                                      <p:cBhvr>
                                        <p:cTn id="18" dur="1230" accel="100000" fill="hold">
                                          <p:stCondLst>
                                            <p:cond delay="770"/>
                                          </p:stCondLst>
                                        </p:cTn>
                                        <p:tgtEl>
                                          <p:spTgt spid="46084"/>
                                        </p:tgtEl>
                                        <p:attrNameLst>
                                          <p:attrName>ppt_x</p:attrName>
                                        </p:attrNameLst>
                                      </p:cBhvr>
                                    </p:anim>
                                    <p:set>
                                      <p:cBhvr>
                                        <p:cTn id="19" dur="770" fill="hold"/>
                                        <p:tgtEl>
                                          <p:spTgt spid="46084"/>
                                        </p:tgtEl>
                                        <p:attrNameLst>
                                          <p:attrName>ppt_y</p:attrName>
                                        </p:attrNameLst>
                                      </p:cBhvr>
                                      <p:to>
                                        <p:strVal val="(#ppt_y+0.4)"/>
                                      </p:to>
                                    </p:set>
                                    <p:anim from="(#ppt_y+0.4)" to="(#ppt_y)" calcmode="lin" valueType="num">
                                      <p:cBhvr>
                                        <p:cTn id="20" dur="1230" accel="100000" fill="hold">
                                          <p:stCondLst>
                                            <p:cond delay="770"/>
                                          </p:stCondLst>
                                        </p:cTn>
                                        <p:tgtEl>
                                          <p:spTgt spid="4608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Tennessee State Gem is</a:t>
            </a:r>
          </a:p>
        </p:txBody>
      </p:sp>
      <p:sp>
        <p:nvSpPr>
          <p:cNvPr id="47107" name="Rectangle 3"/>
          <p:cNvSpPr>
            <a:spLocks noGrp="1" noChangeArrowheads="1"/>
          </p:cNvSpPr>
          <p:nvPr>
            <p:ph type="body" idx="1"/>
          </p:nvPr>
        </p:nvSpPr>
        <p:spPr/>
        <p:txBody>
          <a:bodyPr/>
          <a:lstStyle/>
          <a:p>
            <a:pPr eaLnBrk="1" hangingPunct="1">
              <a:defRPr/>
            </a:pPr>
            <a:r>
              <a:rPr lang="en-US" sz="6000" smtClean="0"/>
              <a:t>A) Pearl</a:t>
            </a:r>
          </a:p>
          <a:p>
            <a:pPr eaLnBrk="1" hangingPunct="1">
              <a:defRPr/>
            </a:pPr>
            <a:r>
              <a:rPr lang="en-US" sz="6000" smtClean="0"/>
              <a:t>B) Ruby</a:t>
            </a:r>
          </a:p>
          <a:p>
            <a:pPr eaLnBrk="1" hangingPunct="1">
              <a:defRPr/>
            </a:pPr>
            <a:r>
              <a:rPr lang="en-US" sz="6000" smtClean="0"/>
              <a:t>C) Diamond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770" decel="100000"/>
                                        <p:tgtEl>
                                          <p:spTgt spid="47107">
                                            <p:txEl>
                                              <p:pRg st="0" end="0"/>
                                            </p:txEl>
                                          </p:spTgt>
                                        </p:tgtEl>
                                      </p:cBhvr>
                                    </p:animEffect>
                                    <p:animScale>
                                      <p:cBhvr>
                                        <p:cTn id="8" dur="770" decel="100000"/>
                                        <p:tgtEl>
                                          <p:spTgt spid="47107">
                                            <p:txEl>
                                              <p:pRg st="0" end="0"/>
                                            </p:txEl>
                                          </p:spTgt>
                                        </p:tgtEl>
                                      </p:cBhvr>
                                      <p:from x="10000" y="10000"/>
                                      <p:to x="200000" y="450000"/>
                                    </p:animScale>
                                    <p:animScale>
                                      <p:cBhvr>
                                        <p:cTn id="9" dur="1230" accel="100000" fill="hold">
                                          <p:stCondLst>
                                            <p:cond delay="770"/>
                                          </p:stCondLst>
                                        </p:cTn>
                                        <p:tgtEl>
                                          <p:spTgt spid="47107">
                                            <p:txEl>
                                              <p:pRg st="0" end="0"/>
                                            </p:txEl>
                                          </p:spTgt>
                                        </p:tgtEl>
                                      </p:cBhvr>
                                      <p:from x="200000" y="450000"/>
                                      <p:to x="100000" y="100000"/>
                                    </p:animScale>
                                    <p:set>
                                      <p:cBhvr>
                                        <p:cTn id="10" dur="770" fill="hold"/>
                                        <p:tgtEl>
                                          <p:spTgt spid="47107">
                                            <p:txEl>
                                              <p:pRg st="0" end="0"/>
                                            </p:txEl>
                                          </p:spTgt>
                                        </p:tgtEl>
                                        <p:attrNameLst>
                                          <p:attrName>ppt_x</p:attrName>
                                        </p:attrNameLst>
                                      </p:cBhvr>
                                      <p:to>
                                        <p:strVal val="(0.5)"/>
                                      </p:to>
                                    </p:set>
                                    <p:anim from="(0.5)" to="(#ppt_x)" calcmode="lin" valueType="num">
                                      <p:cBhvr>
                                        <p:cTn id="11" dur="1230" accel="100000" fill="hold">
                                          <p:stCondLst>
                                            <p:cond delay="770"/>
                                          </p:stCondLst>
                                        </p:cTn>
                                        <p:tgtEl>
                                          <p:spTgt spid="47107">
                                            <p:txEl>
                                              <p:pRg st="0" end="0"/>
                                            </p:txEl>
                                          </p:spTgt>
                                        </p:tgtEl>
                                        <p:attrNameLst>
                                          <p:attrName>ppt_x</p:attrName>
                                        </p:attrNameLst>
                                      </p:cBhvr>
                                    </p:anim>
                                    <p:set>
                                      <p:cBhvr>
                                        <p:cTn id="12" dur="770" fill="hold"/>
                                        <p:tgtEl>
                                          <p:spTgt spid="47107">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47107">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47107">
                                            <p:txEl>
                                              <p:pRg st="1" end="1"/>
                                            </p:txEl>
                                          </p:spTgt>
                                        </p:tgtEl>
                                        <p:attrNameLst>
                                          <p:attrName>style.visibility</p:attrName>
                                        </p:attrNameLst>
                                      </p:cBhvr>
                                      <p:to>
                                        <p:strVal val="visible"/>
                                      </p:to>
                                    </p:set>
                                    <p:animEffect transition="in" filter="fade">
                                      <p:cBhvr>
                                        <p:cTn id="18" dur="770" decel="100000"/>
                                        <p:tgtEl>
                                          <p:spTgt spid="47107">
                                            <p:txEl>
                                              <p:pRg st="1" end="1"/>
                                            </p:txEl>
                                          </p:spTgt>
                                        </p:tgtEl>
                                      </p:cBhvr>
                                    </p:animEffect>
                                    <p:animScale>
                                      <p:cBhvr>
                                        <p:cTn id="19" dur="770" decel="100000"/>
                                        <p:tgtEl>
                                          <p:spTgt spid="47107">
                                            <p:txEl>
                                              <p:pRg st="1" end="1"/>
                                            </p:txEl>
                                          </p:spTgt>
                                        </p:tgtEl>
                                      </p:cBhvr>
                                      <p:from x="10000" y="10000"/>
                                      <p:to x="200000" y="450000"/>
                                    </p:animScale>
                                    <p:animScale>
                                      <p:cBhvr>
                                        <p:cTn id="20" dur="1230" accel="100000" fill="hold">
                                          <p:stCondLst>
                                            <p:cond delay="770"/>
                                          </p:stCondLst>
                                        </p:cTn>
                                        <p:tgtEl>
                                          <p:spTgt spid="47107">
                                            <p:txEl>
                                              <p:pRg st="1" end="1"/>
                                            </p:txEl>
                                          </p:spTgt>
                                        </p:tgtEl>
                                      </p:cBhvr>
                                      <p:from x="200000" y="450000"/>
                                      <p:to x="100000" y="100000"/>
                                    </p:animScale>
                                    <p:set>
                                      <p:cBhvr>
                                        <p:cTn id="21" dur="770" fill="hold"/>
                                        <p:tgtEl>
                                          <p:spTgt spid="47107">
                                            <p:txEl>
                                              <p:pRg st="1" end="1"/>
                                            </p:txEl>
                                          </p:spTgt>
                                        </p:tgtEl>
                                        <p:attrNameLst>
                                          <p:attrName>ppt_x</p:attrName>
                                        </p:attrNameLst>
                                      </p:cBhvr>
                                      <p:to>
                                        <p:strVal val="(0.5)"/>
                                      </p:to>
                                    </p:set>
                                    <p:anim from="(0.5)" to="(#ppt_x)" calcmode="lin" valueType="num">
                                      <p:cBhvr>
                                        <p:cTn id="22" dur="1230" accel="100000" fill="hold">
                                          <p:stCondLst>
                                            <p:cond delay="770"/>
                                          </p:stCondLst>
                                        </p:cTn>
                                        <p:tgtEl>
                                          <p:spTgt spid="47107">
                                            <p:txEl>
                                              <p:pRg st="1" end="1"/>
                                            </p:txEl>
                                          </p:spTgt>
                                        </p:tgtEl>
                                        <p:attrNameLst>
                                          <p:attrName>ppt_x</p:attrName>
                                        </p:attrNameLst>
                                      </p:cBhvr>
                                    </p:anim>
                                    <p:set>
                                      <p:cBhvr>
                                        <p:cTn id="23" dur="770" fill="hold"/>
                                        <p:tgtEl>
                                          <p:spTgt spid="47107">
                                            <p:txEl>
                                              <p:pRg st="1" end="1"/>
                                            </p:txEl>
                                          </p:spTgt>
                                        </p:tgtEl>
                                        <p:attrNameLst>
                                          <p:attrName>ppt_y</p:attrName>
                                        </p:attrNameLst>
                                      </p:cBhvr>
                                      <p:to>
                                        <p:strVal val="(#ppt_y+0.4)"/>
                                      </p:to>
                                    </p:set>
                                    <p:anim from="(#ppt_y+0.4)" to="(#ppt_y)" calcmode="lin" valueType="num">
                                      <p:cBhvr>
                                        <p:cTn id="24" dur="1230" accel="100000" fill="hold">
                                          <p:stCondLst>
                                            <p:cond delay="770"/>
                                          </p:stCondLst>
                                        </p:cTn>
                                        <p:tgtEl>
                                          <p:spTgt spid="47107">
                                            <p:txEl>
                                              <p:pRg st="1" end="1"/>
                                            </p:tx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47107">
                                            <p:txEl>
                                              <p:pRg st="2" end="2"/>
                                            </p:txEl>
                                          </p:spTgt>
                                        </p:tgtEl>
                                        <p:attrNameLst>
                                          <p:attrName>style.visibility</p:attrName>
                                        </p:attrNameLst>
                                      </p:cBhvr>
                                      <p:to>
                                        <p:strVal val="visible"/>
                                      </p:to>
                                    </p:set>
                                    <p:animEffect transition="in" filter="fade">
                                      <p:cBhvr>
                                        <p:cTn id="29" dur="770" decel="100000"/>
                                        <p:tgtEl>
                                          <p:spTgt spid="47107">
                                            <p:txEl>
                                              <p:pRg st="2" end="2"/>
                                            </p:txEl>
                                          </p:spTgt>
                                        </p:tgtEl>
                                      </p:cBhvr>
                                    </p:animEffect>
                                    <p:animScale>
                                      <p:cBhvr>
                                        <p:cTn id="30" dur="770" decel="100000"/>
                                        <p:tgtEl>
                                          <p:spTgt spid="47107">
                                            <p:txEl>
                                              <p:pRg st="2" end="2"/>
                                            </p:txEl>
                                          </p:spTgt>
                                        </p:tgtEl>
                                      </p:cBhvr>
                                      <p:from x="10000" y="10000"/>
                                      <p:to x="200000" y="450000"/>
                                    </p:animScale>
                                    <p:animScale>
                                      <p:cBhvr>
                                        <p:cTn id="31" dur="1230" accel="100000" fill="hold">
                                          <p:stCondLst>
                                            <p:cond delay="770"/>
                                          </p:stCondLst>
                                        </p:cTn>
                                        <p:tgtEl>
                                          <p:spTgt spid="47107">
                                            <p:txEl>
                                              <p:pRg st="2" end="2"/>
                                            </p:txEl>
                                          </p:spTgt>
                                        </p:tgtEl>
                                      </p:cBhvr>
                                      <p:from x="200000" y="450000"/>
                                      <p:to x="100000" y="100000"/>
                                    </p:animScale>
                                    <p:set>
                                      <p:cBhvr>
                                        <p:cTn id="32" dur="770" fill="hold"/>
                                        <p:tgtEl>
                                          <p:spTgt spid="47107">
                                            <p:txEl>
                                              <p:pRg st="2" end="2"/>
                                            </p:txEl>
                                          </p:spTgt>
                                        </p:tgtEl>
                                        <p:attrNameLst>
                                          <p:attrName>ppt_x</p:attrName>
                                        </p:attrNameLst>
                                      </p:cBhvr>
                                      <p:to>
                                        <p:strVal val="(0.5)"/>
                                      </p:to>
                                    </p:set>
                                    <p:anim from="(0.5)" to="(#ppt_x)" calcmode="lin" valueType="num">
                                      <p:cBhvr>
                                        <p:cTn id="33" dur="1230" accel="100000" fill="hold">
                                          <p:stCondLst>
                                            <p:cond delay="770"/>
                                          </p:stCondLst>
                                        </p:cTn>
                                        <p:tgtEl>
                                          <p:spTgt spid="47107">
                                            <p:txEl>
                                              <p:pRg st="2" end="2"/>
                                            </p:txEl>
                                          </p:spTgt>
                                        </p:tgtEl>
                                        <p:attrNameLst>
                                          <p:attrName>ppt_x</p:attrName>
                                        </p:attrNameLst>
                                      </p:cBhvr>
                                    </p:anim>
                                    <p:set>
                                      <p:cBhvr>
                                        <p:cTn id="34" dur="770" fill="hold"/>
                                        <p:tgtEl>
                                          <p:spTgt spid="47107">
                                            <p:txEl>
                                              <p:pRg st="2" end="2"/>
                                            </p:txEl>
                                          </p:spTgt>
                                        </p:tgtEl>
                                        <p:attrNameLst>
                                          <p:attrName>ppt_y</p:attrName>
                                        </p:attrNameLst>
                                      </p:cBhvr>
                                      <p:to>
                                        <p:strVal val="(#ppt_y+0.4)"/>
                                      </p:to>
                                    </p:set>
                                    <p:anim from="(#ppt_y+0.4)" to="(#ppt_y)" calcmode="lin" valueType="num">
                                      <p:cBhvr>
                                        <p:cTn id="35" dur="1230" accel="100000" fill="hold">
                                          <p:stCondLst>
                                            <p:cond delay="770"/>
                                          </p:stCondLst>
                                        </p:cTn>
                                        <p:tgtEl>
                                          <p:spTgt spid="47107">
                                            <p:txEl>
                                              <p:pRg st="2" end="2"/>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River Pearls"/>
          <p:cNvPicPr>
            <a:picLocks noChangeAspect="1" noChangeArrowheads="1"/>
          </p:cNvPicPr>
          <p:nvPr/>
        </p:nvPicPr>
        <p:blipFill>
          <a:blip r:embed="rId3"/>
          <a:srcRect/>
          <a:stretch>
            <a:fillRect/>
          </a:stretch>
        </p:blipFill>
        <p:spPr bwMode="auto">
          <a:xfrm>
            <a:off x="1828800" y="0"/>
            <a:ext cx="5457825" cy="3633788"/>
          </a:xfrm>
          <a:prstGeom prst="rect">
            <a:avLst/>
          </a:prstGeom>
          <a:noFill/>
          <a:ln w="9525">
            <a:noFill/>
            <a:miter lim="800000"/>
            <a:headEnd/>
            <a:tailEnd/>
          </a:ln>
        </p:spPr>
      </p:pic>
      <p:sp>
        <p:nvSpPr>
          <p:cNvPr id="48131" name="Rectangle 3"/>
          <p:cNvSpPr>
            <a:spLocks noChangeArrowheads="1"/>
          </p:cNvSpPr>
          <p:nvPr/>
        </p:nvSpPr>
        <p:spPr bwMode="auto">
          <a:xfrm>
            <a:off x="1219200" y="3962400"/>
            <a:ext cx="5715000" cy="2559050"/>
          </a:xfrm>
          <a:prstGeom prst="rect">
            <a:avLst/>
          </a:prstGeom>
          <a:noFill/>
          <a:ln w="9525">
            <a:noFill/>
            <a:miter lim="800000"/>
            <a:headEnd/>
            <a:tailEnd/>
          </a:ln>
          <a:effectLst/>
        </p:spPr>
        <p:txBody>
          <a:bodyPr>
            <a:spAutoFit/>
          </a:bodyPr>
          <a:lstStyle/>
          <a:p>
            <a:pPr>
              <a:defRPr/>
            </a:pPr>
            <a:r>
              <a:rPr lang="en-US" sz="5400">
                <a:solidFill>
                  <a:schemeClr val="tx2"/>
                </a:solidFill>
                <a:effectLst>
                  <a:outerShdw blurRad="38100" dist="38100" dir="2700000" algn="tl">
                    <a:srgbClr val="000000"/>
                  </a:outerShdw>
                </a:effectLst>
              </a:rPr>
              <a:t>The State Gem is</a:t>
            </a:r>
          </a:p>
          <a:p>
            <a:pPr>
              <a:defRPr/>
            </a:pPr>
            <a:endParaRPr lang="en-US" sz="5400">
              <a:solidFill>
                <a:schemeClr val="tx2"/>
              </a:solidFill>
              <a:effectLst>
                <a:outerShdw blurRad="38100" dist="38100" dir="2700000" algn="tl">
                  <a:srgbClr val="000000"/>
                </a:outerShdw>
              </a:effectLst>
            </a:endParaRPr>
          </a:p>
          <a:p>
            <a:pPr>
              <a:defRPr/>
            </a:pPr>
            <a:r>
              <a:rPr lang="en-US" sz="5400">
                <a:solidFill>
                  <a:schemeClr val="tx2"/>
                </a:solidFill>
                <a:effectLst>
                  <a:outerShdw blurRad="38100" dist="38100" dir="2700000" algn="tl">
                    <a:srgbClr val="000000"/>
                  </a:outerShdw>
                </a:effectLst>
              </a:rPr>
              <a:t>A) Pearl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p:cTn id="7" dur="1000" fill="hold"/>
                                        <p:tgtEl>
                                          <p:spTgt spid="48130"/>
                                        </p:tgtEl>
                                        <p:attrNameLst>
                                          <p:attrName>ppt_w</p:attrName>
                                        </p:attrNameLst>
                                      </p:cBhvr>
                                      <p:tavLst>
                                        <p:tav tm="0">
                                          <p:val>
                                            <p:fltVal val="0"/>
                                          </p:val>
                                        </p:tav>
                                        <p:tav tm="100000">
                                          <p:val>
                                            <p:strVal val="#ppt_w"/>
                                          </p:val>
                                        </p:tav>
                                      </p:tavLst>
                                    </p:anim>
                                    <p:anim calcmode="lin" valueType="num">
                                      <p:cBhvr>
                                        <p:cTn id="8" dur="1000" fill="hold"/>
                                        <p:tgtEl>
                                          <p:spTgt spid="48130"/>
                                        </p:tgtEl>
                                        <p:attrNameLst>
                                          <p:attrName>ppt_h</p:attrName>
                                        </p:attrNameLst>
                                      </p:cBhvr>
                                      <p:tavLst>
                                        <p:tav tm="0">
                                          <p:val>
                                            <p:fltVal val="0"/>
                                          </p:val>
                                        </p:tav>
                                        <p:tav tm="100000">
                                          <p:val>
                                            <p:strVal val="#ppt_h"/>
                                          </p:val>
                                        </p:tav>
                                      </p:tavLst>
                                    </p:anim>
                                    <p:anim calcmode="lin" valueType="num">
                                      <p:cBhvr>
                                        <p:cTn id="9" dur="1000" fill="hold"/>
                                        <p:tgtEl>
                                          <p:spTgt spid="4813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813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48131">
                                            <p:txEl>
                                              <p:pRg st="0" end="0"/>
                                            </p:txEl>
                                          </p:spTgt>
                                        </p:tgtEl>
                                        <p:attrNameLst>
                                          <p:attrName>style.visibility</p:attrName>
                                        </p:attrNameLst>
                                      </p:cBhvr>
                                      <p:to>
                                        <p:strVal val="visible"/>
                                      </p:to>
                                    </p:set>
                                    <p:anim calcmode="lin" valueType="num">
                                      <p:cBhvr>
                                        <p:cTn id="14" dur="1000" fill="hold"/>
                                        <p:tgtEl>
                                          <p:spTgt spid="48131">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8131">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4813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813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nodeType="afterEffect">
                                  <p:stCondLst>
                                    <p:cond delay="0"/>
                                  </p:stCondLst>
                                  <p:childTnLst>
                                    <p:set>
                                      <p:cBhvr>
                                        <p:cTn id="20" dur="1" fill="hold">
                                          <p:stCondLst>
                                            <p:cond delay="0"/>
                                          </p:stCondLst>
                                        </p:cTn>
                                        <p:tgtEl>
                                          <p:spTgt spid="48131">
                                            <p:txEl>
                                              <p:pRg st="2" end="2"/>
                                            </p:txEl>
                                          </p:spTgt>
                                        </p:tgtEl>
                                        <p:attrNameLst>
                                          <p:attrName>style.visibility</p:attrName>
                                        </p:attrNameLst>
                                      </p:cBhvr>
                                      <p:to>
                                        <p:strVal val="visible"/>
                                      </p:to>
                                    </p:set>
                                    <p:anim calcmode="lin" valueType="num">
                                      <p:cBhvr>
                                        <p:cTn id="21" dur="1000" fill="hold"/>
                                        <p:tgtEl>
                                          <p:spTgt spid="48131">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48131">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4813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8131">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4000" smtClean="0"/>
              <a:t>On the state seal what Roman numeral is on it? </a:t>
            </a:r>
            <a:br>
              <a:rPr lang="en-US" sz="4000" smtClean="0"/>
            </a:br>
            <a:endParaRPr lang="en-US" sz="4000" smtClean="0"/>
          </a:p>
        </p:txBody>
      </p:sp>
      <p:sp>
        <p:nvSpPr>
          <p:cNvPr id="49155" name="Rectangle 3"/>
          <p:cNvSpPr>
            <a:spLocks noGrp="1" noChangeArrowheads="1"/>
          </p:cNvSpPr>
          <p:nvPr>
            <p:ph type="body" idx="1"/>
          </p:nvPr>
        </p:nvSpPr>
        <p:spPr/>
        <p:txBody>
          <a:bodyPr/>
          <a:lstStyle/>
          <a:p>
            <a:pPr eaLnBrk="1" hangingPunct="1">
              <a:defRPr/>
            </a:pPr>
            <a:r>
              <a:rPr lang="en-US" sz="7200" smtClean="0"/>
              <a:t>A) 3</a:t>
            </a:r>
          </a:p>
          <a:p>
            <a:pPr eaLnBrk="1" hangingPunct="1">
              <a:defRPr/>
            </a:pPr>
            <a:r>
              <a:rPr lang="en-US" sz="7200" smtClean="0"/>
              <a:t>B) 16</a:t>
            </a:r>
          </a:p>
          <a:p>
            <a:pPr eaLnBrk="1" hangingPunct="1">
              <a:defRPr/>
            </a:pPr>
            <a:r>
              <a:rPr lang="en-US" sz="7200" smtClean="0"/>
              <a:t>C)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fade">
                                      <p:cBhvr>
                                        <p:cTn id="7" dur="2000"/>
                                        <p:tgtEl>
                                          <p:spTgt spid="49155">
                                            <p:txEl>
                                              <p:pRg st="0" end="0"/>
                                            </p:txEl>
                                          </p:spTgt>
                                        </p:tgtEl>
                                      </p:cBhvr>
                                    </p:animEffect>
                                    <p:anim calcmode="lin" valueType="num">
                                      <p:cBhvr>
                                        <p:cTn id="8" dur="2000" fill="hold"/>
                                        <p:tgtEl>
                                          <p:spTgt spid="49155">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9155">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915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9155">
                                            <p:txEl>
                                              <p:pRg st="1" end="1"/>
                                            </p:txEl>
                                          </p:spTgt>
                                        </p:tgtEl>
                                        <p:attrNameLst>
                                          <p:attrName>style.visibility</p:attrName>
                                        </p:attrNameLst>
                                      </p:cBhvr>
                                      <p:to>
                                        <p:strVal val="visible"/>
                                      </p:to>
                                    </p:set>
                                    <p:anim calcmode="lin" valueType="num">
                                      <p:cBhvr>
                                        <p:cTn id="15" dur="1000" fill="hold"/>
                                        <p:tgtEl>
                                          <p:spTgt spid="4915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915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915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915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nodeType="clickEffect">
                                  <p:stCondLst>
                                    <p:cond delay="0"/>
                                  </p:stCondLst>
                                  <p:iterate type="lt">
                                    <p:tmPct val="10000"/>
                                  </p:iterate>
                                  <p:childTnLst>
                                    <p:set>
                                      <p:cBhvr>
                                        <p:cTn id="22" dur="1" fill="hold">
                                          <p:stCondLst>
                                            <p:cond delay="0"/>
                                          </p:stCondLst>
                                        </p:cTn>
                                        <p:tgtEl>
                                          <p:spTgt spid="49155">
                                            <p:txEl>
                                              <p:pRg st="2" end="2"/>
                                            </p:txEl>
                                          </p:spTgt>
                                        </p:tgtEl>
                                        <p:attrNameLst>
                                          <p:attrName>style.visibility</p:attrName>
                                        </p:attrNameLst>
                                      </p:cBhvr>
                                      <p:to>
                                        <p:strVal val="visible"/>
                                      </p:to>
                                    </p:set>
                                    <p:anim calcmode="lin" valueType="num">
                                      <p:cBhvr>
                                        <p:cTn id="23" dur="500" fill="hold"/>
                                        <p:tgtEl>
                                          <p:spTgt spid="4915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9155">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4915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915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91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xfrm>
            <a:off x="0" y="3352800"/>
            <a:ext cx="9144000" cy="4114800"/>
          </a:xfrm>
        </p:spPr>
        <p:txBody>
          <a:bodyPr/>
          <a:lstStyle/>
          <a:p>
            <a:pPr eaLnBrk="1" hangingPunct="1">
              <a:buFont typeface="Wingdings" pitchFamily="2" charset="2"/>
              <a:buNone/>
              <a:defRPr/>
            </a:pPr>
            <a:r>
              <a:rPr lang="en-US" sz="4000" smtClean="0"/>
              <a:t>B) The Roman numerals XVI or 16 was the 16th state to enter the Union. </a:t>
            </a:r>
          </a:p>
        </p:txBody>
      </p:sp>
      <p:pic>
        <p:nvPicPr>
          <p:cNvPr id="50179" name="Picture 3" descr="State Seal"/>
          <p:cNvPicPr>
            <a:picLocks noChangeAspect="1" noChangeArrowheads="1"/>
          </p:cNvPicPr>
          <p:nvPr/>
        </p:nvPicPr>
        <p:blipFill>
          <a:blip r:embed="rId3"/>
          <a:srcRect/>
          <a:stretch>
            <a:fillRect/>
          </a:stretch>
        </p:blipFill>
        <p:spPr bwMode="auto">
          <a:xfrm>
            <a:off x="-381000" y="-228600"/>
            <a:ext cx="4953000" cy="3349625"/>
          </a:xfrm>
          <a:prstGeom prst="rect">
            <a:avLst/>
          </a:prstGeom>
          <a:noFill/>
          <a:ln w="9525">
            <a:noFill/>
            <a:miter lim="800000"/>
            <a:headEnd/>
            <a:tailEnd/>
          </a:ln>
        </p:spPr>
      </p:pic>
      <p:sp>
        <p:nvSpPr>
          <p:cNvPr id="49156" name="Text Box 4"/>
          <p:cNvSpPr txBox="1">
            <a:spLocks noChangeArrowheads="1"/>
          </p:cNvSpPr>
          <p:nvPr/>
        </p:nvSpPr>
        <p:spPr bwMode="auto">
          <a:xfrm>
            <a:off x="3657600" y="1066800"/>
            <a:ext cx="5105400" cy="701675"/>
          </a:xfrm>
          <a:prstGeom prst="rect">
            <a:avLst/>
          </a:prstGeom>
          <a:noFill/>
          <a:ln w="9525">
            <a:noFill/>
            <a:miter lim="800000"/>
            <a:headEnd/>
            <a:tailEnd/>
          </a:ln>
        </p:spPr>
        <p:txBody>
          <a:bodyPr>
            <a:spAutoFit/>
          </a:bodyPr>
          <a:lstStyle/>
          <a:p>
            <a:pPr algn="ctr">
              <a:spcBef>
                <a:spcPct val="50000"/>
              </a:spcBef>
            </a:pPr>
            <a:r>
              <a:rPr lang="en-US" sz="4000"/>
              <a:t>The State Seal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0179"/>
                                        </p:tgtEl>
                                        <p:attrNameLst>
                                          <p:attrName>style.visibility</p:attrName>
                                        </p:attrNameLst>
                                      </p:cBhvr>
                                      <p:to>
                                        <p:strVal val="visible"/>
                                      </p:to>
                                    </p:set>
                                    <p:animEffect transition="in" filter="wipe(down)">
                                      <p:cBhvr>
                                        <p:cTn id="7" dur="580">
                                          <p:stCondLst>
                                            <p:cond delay="0"/>
                                          </p:stCondLst>
                                        </p:cTn>
                                        <p:tgtEl>
                                          <p:spTgt spid="50179"/>
                                        </p:tgtEl>
                                      </p:cBhvr>
                                    </p:animEffect>
                                    <p:anim calcmode="lin" valueType="num">
                                      <p:cBhvr>
                                        <p:cTn id="8" dur="1822" tmFilter="0,0; 0.14,0.36; 0.43,0.73; 0.71,0.91; 1.0,1.0">
                                          <p:stCondLst>
                                            <p:cond delay="0"/>
                                          </p:stCondLst>
                                        </p:cTn>
                                        <p:tgtEl>
                                          <p:spTgt spid="5017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017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017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017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0179"/>
                                        </p:tgtEl>
                                        <p:attrNameLst>
                                          <p:attrName>ppt_y</p:attrName>
                                        </p:attrNameLst>
                                      </p:cBhvr>
                                      <p:tavLst>
                                        <p:tav tm="0" fmla="#ppt_y-sin(pi*$)/81">
                                          <p:val>
                                            <p:fltVal val="0"/>
                                          </p:val>
                                        </p:tav>
                                        <p:tav tm="100000">
                                          <p:val>
                                            <p:fltVal val="1"/>
                                          </p:val>
                                        </p:tav>
                                      </p:tavLst>
                                    </p:anim>
                                    <p:animScale>
                                      <p:cBhvr>
                                        <p:cTn id="13" dur="26">
                                          <p:stCondLst>
                                            <p:cond delay="650"/>
                                          </p:stCondLst>
                                        </p:cTn>
                                        <p:tgtEl>
                                          <p:spTgt spid="50179"/>
                                        </p:tgtEl>
                                      </p:cBhvr>
                                      <p:to x="100000" y="60000"/>
                                    </p:animScale>
                                    <p:animScale>
                                      <p:cBhvr>
                                        <p:cTn id="14" dur="166" decel="50000">
                                          <p:stCondLst>
                                            <p:cond delay="676"/>
                                          </p:stCondLst>
                                        </p:cTn>
                                        <p:tgtEl>
                                          <p:spTgt spid="50179"/>
                                        </p:tgtEl>
                                      </p:cBhvr>
                                      <p:to x="100000" y="100000"/>
                                    </p:animScale>
                                    <p:animScale>
                                      <p:cBhvr>
                                        <p:cTn id="15" dur="26">
                                          <p:stCondLst>
                                            <p:cond delay="1312"/>
                                          </p:stCondLst>
                                        </p:cTn>
                                        <p:tgtEl>
                                          <p:spTgt spid="50179"/>
                                        </p:tgtEl>
                                      </p:cBhvr>
                                      <p:to x="100000" y="80000"/>
                                    </p:animScale>
                                    <p:animScale>
                                      <p:cBhvr>
                                        <p:cTn id="16" dur="166" decel="50000">
                                          <p:stCondLst>
                                            <p:cond delay="1338"/>
                                          </p:stCondLst>
                                        </p:cTn>
                                        <p:tgtEl>
                                          <p:spTgt spid="50179"/>
                                        </p:tgtEl>
                                      </p:cBhvr>
                                      <p:to x="100000" y="100000"/>
                                    </p:animScale>
                                    <p:animScale>
                                      <p:cBhvr>
                                        <p:cTn id="17" dur="26">
                                          <p:stCondLst>
                                            <p:cond delay="1642"/>
                                          </p:stCondLst>
                                        </p:cTn>
                                        <p:tgtEl>
                                          <p:spTgt spid="50179"/>
                                        </p:tgtEl>
                                      </p:cBhvr>
                                      <p:to x="100000" y="90000"/>
                                    </p:animScale>
                                    <p:animScale>
                                      <p:cBhvr>
                                        <p:cTn id="18" dur="166" decel="50000">
                                          <p:stCondLst>
                                            <p:cond delay="1668"/>
                                          </p:stCondLst>
                                        </p:cTn>
                                        <p:tgtEl>
                                          <p:spTgt spid="50179"/>
                                        </p:tgtEl>
                                      </p:cBhvr>
                                      <p:to x="100000" y="100000"/>
                                    </p:animScale>
                                    <p:animScale>
                                      <p:cBhvr>
                                        <p:cTn id="19" dur="26">
                                          <p:stCondLst>
                                            <p:cond delay="1808"/>
                                          </p:stCondLst>
                                        </p:cTn>
                                        <p:tgtEl>
                                          <p:spTgt spid="50179"/>
                                        </p:tgtEl>
                                      </p:cBhvr>
                                      <p:to x="100000" y="95000"/>
                                    </p:animScale>
                                    <p:animScale>
                                      <p:cBhvr>
                                        <p:cTn id="20" dur="166" decel="50000">
                                          <p:stCondLst>
                                            <p:cond delay="1834"/>
                                          </p:stCondLst>
                                        </p:cTn>
                                        <p:tgtEl>
                                          <p:spTgt spid="50179"/>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50179"/>
                                        </p:tgtEl>
                                        <p:attrNameLst>
                                          <p:attrName>style.visibility</p:attrName>
                                        </p:attrNameLst>
                                      </p:cBhvr>
                                      <p:to>
                                        <p:strVal val="visible"/>
                                      </p:to>
                                    </p:set>
                                    <p:animEffect transition="in" filter="wipe(down)">
                                      <p:cBhvr>
                                        <p:cTn id="24" dur="580">
                                          <p:stCondLst>
                                            <p:cond delay="0"/>
                                          </p:stCondLst>
                                        </p:cTn>
                                        <p:tgtEl>
                                          <p:spTgt spid="50179"/>
                                        </p:tgtEl>
                                      </p:cBhvr>
                                    </p:animEffect>
                                    <p:anim calcmode="lin" valueType="num">
                                      <p:cBhvr>
                                        <p:cTn id="25" dur="1822" tmFilter="0,0; 0.14,0.36; 0.43,0.73; 0.71,0.91; 1.0,1.0">
                                          <p:stCondLst>
                                            <p:cond delay="0"/>
                                          </p:stCondLst>
                                        </p:cTn>
                                        <p:tgtEl>
                                          <p:spTgt spid="50179"/>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50179"/>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50179"/>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50179"/>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50179"/>
                                        </p:tgtEl>
                                        <p:attrNameLst>
                                          <p:attrName>ppt_y</p:attrName>
                                        </p:attrNameLst>
                                      </p:cBhvr>
                                      <p:tavLst>
                                        <p:tav tm="0" fmla="#ppt_y-sin(pi*$)/81">
                                          <p:val>
                                            <p:fltVal val="0"/>
                                          </p:val>
                                        </p:tav>
                                        <p:tav tm="100000">
                                          <p:val>
                                            <p:fltVal val="1"/>
                                          </p:val>
                                        </p:tav>
                                      </p:tavLst>
                                    </p:anim>
                                    <p:animScale>
                                      <p:cBhvr>
                                        <p:cTn id="30" dur="26">
                                          <p:stCondLst>
                                            <p:cond delay="650"/>
                                          </p:stCondLst>
                                        </p:cTn>
                                        <p:tgtEl>
                                          <p:spTgt spid="50179"/>
                                        </p:tgtEl>
                                      </p:cBhvr>
                                      <p:to x="100000" y="60000"/>
                                    </p:animScale>
                                    <p:animScale>
                                      <p:cBhvr>
                                        <p:cTn id="31" dur="166" decel="50000">
                                          <p:stCondLst>
                                            <p:cond delay="676"/>
                                          </p:stCondLst>
                                        </p:cTn>
                                        <p:tgtEl>
                                          <p:spTgt spid="50179"/>
                                        </p:tgtEl>
                                      </p:cBhvr>
                                      <p:to x="100000" y="100000"/>
                                    </p:animScale>
                                    <p:animScale>
                                      <p:cBhvr>
                                        <p:cTn id="32" dur="26">
                                          <p:stCondLst>
                                            <p:cond delay="1312"/>
                                          </p:stCondLst>
                                        </p:cTn>
                                        <p:tgtEl>
                                          <p:spTgt spid="50179"/>
                                        </p:tgtEl>
                                      </p:cBhvr>
                                      <p:to x="100000" y="80000"/>
                                    </p:animScale>
                                    <p:animScale>
                                      <p:cBhvr>
                                        <p:cTn id="33" dur="166" decel="50000">
                                          <p:stCondLst>
                                            <p:cond delay="1338"/>
                                          </p:stCondLst>
                                        </p:cTn>
                                        <p:tgtEl>
                                          <p:spTgt spid="50179"/>
                                        </p:tgtEl>
                                      </p:cBhvr>
                                      <p:to x="100000" y="100000"/>
                                    </p:animScale>
                                    <p:animScale>
                                      <p:cBhvr>
                                        <p:cTn id="34" dur="26">
                                          <p:stCondLst>
                                            <p:cond delay="1642"/>
                                          </p:stCondLst>
                                        </p:cTn>
                                        <p:tgtEl>
                                          <p:spTgt spid="50179"/>
                                        </p:tgtEl>
                                      </p:cBhvr>
                                      <p:to x="100000" y="90000"/>
                                    </p:animScale>
                                    <p:animScale>
                                      <p:cBhvr>
                                        <p:cTn id="35" dur="166" decel="50000">
                                          <p:stCondLst>
                                            <p:cond delay="1668"/>
                                          </p:stCondLst>
                                        </p:cTn>
                                        <p:tgtEl>
                                          <p:spTgt spid="50179"/>
                                        </p:tgtEl>
                                      </p:cBhvr>
                                      <p:to x="100000" y="100000"/>
                                    </p:animScale>
                                    <p:animScale>
                                      <p:cBhvr>
                                        <p:cTn id="36" dur="26">
                                          <p:stCondLst>
                                            <p:cond delay="1808"/>
                                          </p:stCondLst>
                                        </p:cTn>
                                        <p:tgtEl>
                                          <p:spTgt spid="50179"/>
                                        </p:tgtEl>
                                      </p:cBhvr>
                                      <p:to x="100000" y="95000"/>
                                    </p:animScale>
                                    <p:animScale>
                                      <p:cBhvr>
                                        <p:cTn id="37" dur="166" decel="50000">
                                          <p:stCondLst>
                                            <p:cond delay="1834"/>
                                          </p:stCondLst>
                                        </p:cTn>
                                        <p:tgtEl>
                                          <p:spTgt spid="50179"/>
                                        </p:tgtEl>
                                      </p:cBhvr>
                                      <p:to x="100000" y="100000"/>
                                    </p:animScale>
                                  </p:childTnLst>
                                </p:cTn>
                              </p:par>
                            </p:childTnLst>
                          </p:cTn>
                        </p:par>
                        <p:par>
                          <p:cTn id="38" fill="hold">
                            <p:stCondLst>
                              <p:cond delay="4000"/>
                            </p:stCondLst>
                            <p:childTnLst>
                              <p:par>
                                <p:cTn id="39" presetID="8" presetClass="emph" presetSubtype="0" fill="hold" nodeType="afterEffect">
                                  <p:stCondLst>
                                    <p:cond delay="0"/>
                                  </p:stCondLst>
                                  <p:childTnLst>
                                    <p:animRot by="21600000">
                                      <p:cBhvr>
                                        <p:cTn id="40" dur="2000" fill="hold"/>
                                        <p:tgtEl>
                                          <p:spTgt spid="50179"/>
                                        </p:tgtEl>
                                        <p:attrNameLst>
                                          <p:attrName>r</p:attrName>
                                        </p:attrNameLst>
                                      </p:cBhvr>
                                    </p:animRot>
                                  </p:childTnLst>
                                </p:cTn>
                              </p:par>
                            </p:childTnLst>
                          </p:cTn>
                        </p:par>
                        <p:par>
                          <p:cTn id="41" fill="hold">
                            <p:stCondLst>
                              <p:cond delay="6000"/>
                            </p:stCondLst>
                            <p:childTnLst>
                              <p:par>
                                <p:cTn id="42" presetID="8" presetClass="emph" presetSubtype="0" fill="hold" nodeType="afterEffect">
                                  <p:stCondLst>
                                    <p:cond delay="0"/>
                                  </p:stCondLst>
                                  <p:childTnLst>
                                    <p:animRot by="21600000">
                                      <p:cBhvr>
                                        <p:cTn id="43" dur="2000" fill="hold"/>
                                        <p:tgtEl>
                                          <p:spTgt spid="50179"/>
                                        </p:tgtEl>
                                        <p:attrNameLst>
                                          <p:attrName>r</p:attrName>
                                        </p:attrNameLst>
                                      </p:cBhvr>
                                    </p:animRot>
                                  </p:childTnLst>
                                </p:cTn>
                              </p:par>
                            </p:childTnLst>
                          </p:cTn>
                        </p:par>
                        <p:par>
                          <p:cTn id="44" fill="hold">
                            <p:stCondLst>
                              <p:cond delay="8000"/>
                            </p:stCondLst>
                            <p:childTnLst>
                              <p:par>
                                <p:cTn id="45" presetID="8" presetClass="emph" presetSubtype="0" fill="hold" nodeType="afterEffect">
                                  <p:stCondLst>
                                    <p:cond delay="0"/>
                                  </p:stCondLst>
                                  <p:childTnLst>
                                    <p:animRot by="21600000">
                                      <p:cBhvr>
                                        <p:cTn id="46" dur="2000" fill="hold"/>
                                        <p:tgtEl>
                                          <p:spTgt spid="50179"/>
                                        </p:tgtEl>
                                        <p:attrNameLst>
                                          <p:attrName>r</p:attrName>
                                        </p:attrNameLst>
                                      </p:cBhvr>
                                    </p:animRot>
                                  </p:childTnLst>
                                </p:cTn>
                              </p:par>
                            </p:childTnLst>
                          </p:cTn>
                        </p:par>
                        <p:par>
                          <p:cTn id="47" fill="hold">
                            <p:stCondLst>
                              <p:cond delay="10000"/>
                            </p:stCondLst>
                            <p:childTnLst>
                              <p:par>
                                <p:cTn id="48" presetID="8" presetClass="emph" presetSubtype="0" fill="hold" nodeType="afterEffect">
                                  <p:stCondLst>
                                    <p:cond delay="0"/>
                                  </p:stCondLst>
                                  <p:childTnLst>
                                    <p:animRot by="21600000">
                                      <p:cBhvr>
                                        <p:cTn id="49" dur="2000" fill="hold"/>
                                        <p:tgtEl>
                                          <p:spTgt spid="50179"/>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45" presetClass="entr" presetSubtype="0" fill="hold" nodeType="clickEffect">
                                  <p:stCondLst>
                                    <p:cond delay="0"/>
                                  </p:stCondLst>
                                  <p:iterate type="lt">
                                    <p:tmPct val="10000"/>
                                  </p:iterate>
                                  <p:childTnLst>
                                    <p:set>
                                      <p:cBhvr>
                                        <p:cTn id="53" dur="1" fill="hold">
                                          <p:stCondLst>
                                            <p:cond delay="0"/>
                                          </p:stCondLst>
                                        </p:cTn>
                                        <p:tgtEl>
                                          <p:spTgt spid="50178">
                                            <p:txEl>
                                              <p:pRg st="0" end="0"/>
                                            </p:txEl>
                                          </p:spTgt>
                                        </p:tgtEl>
                                        <p:attrNameLst>
                                          <p:attrName>style.visibility</p:attrName>
                                        </p:attrNameLst>
                                      </p:cBhvr>
                                      <p:to>
                                        <p:strVal val="visible"/>
                                      </p:to>
                                    </p:set>
                                    <p:animEffect transition="in" filter="fade">
                                      <p:cBhvr>
                                        <p:cTn id="54" dur="1000"/>
                                        <p:tgtEl>
                                          <p:spTgt spid="50178">
                                            <p:txEl>
                                              <p:pRg st="0" end="0"/>
                                            </p:txEl>
                                          </p:spTgt>
                                        </p:tgtEl>
                                      </p:cBhvr>
                                    </p:animEffect>
                                    <p:anim calcmode="lin" valueType="num">
                                      <p:cBhvr>
                                        <p:cTn id="55" dur="1000" fill="hold"/>
                                        <p:tgtEl>
                                          <p:spTgt spid="50178">
                                            <p:txEl>
                                              <p:pRg st="0" end="0"/>
                                            </p:txEl>
                                          </p:spTgt>
                                        </p:tgtEl>
                                        <p:attrNameLst>
                                          <p:attrName>ppt_w</p:attrName>
                                        </p:attrNameLst>
                                      </p:cBhvr>
                                      <p:tavLst>
                                        <p:tav tm="0" fmla="#ppt_w*sin(2.5*pi*$)">
                                          <p:val>
                                            <p:fltVal val="0"/>
                                          </p:val>
                                        </p:tav>
                                        <p:tav tm="100000">
                                          <p:val>
                                            <p:fltVal val="1"/>
                                          </p:val>
                                        </p:tav>
                                      </p:tavLst>
                                    </p:anim>
                                    <p:anim calcmode="lin" valueType="num">
                                      <p:cBhvr>
                                        <p:cTn id="56" dur="1000" fill="hold"/>
                                        <p:tgtEl>
                                          <p:spTgt spid="50178">
                                            <p:txEl>
                                              <p:pRg st="0" end="0"/>
                                            </p:txEl>
                                          </p:spTgt>
                                        </p:tgtEl>
                                        <p:attrNameLst>
                                          <p:attrName>ppt_h</p:attrName>
                                        </p:attrNameLst>
                                      </p:cBhvr>
                                      <p:tavLst>
                                        <p:tav tm="0">
                                          <p:val>
                                            <p:strVal val="#ppt_h"/>
                                          </p:val>
                                        </p:tav>
                                        <p:tav tm="100000">
                                          <p:val>
                                            <p:strVal val="#ppt_h"/>
                                          </p:val>
                                        </p:tav>
                                      </p:tavLst>
                                    </p:anim>
                                  </p:childTnLst>
                                </p:cTn>
                              </p:par>
                              <p:par>
                                <p:cTn id="57" presetID="8" presetClass="emph" presetSubtype="0" fill="hold" nodeType="withEffect">
                                  <p:stCondLst>
                                    <p:cond delay="0"/>
                                  </p:stCondLst>
                                  <p:iterate type="lt">
                                    <p:tmPct val="0"/>
                                  </p:iterate>
                                  <p:childTnLst>
                                    <p:animRot by="21600000">
                                      <p:cBhvr>
                                        <p:cTn id="58" dur="2000" fill="hold"/>
                                        <p:tgtEl>
                                          <p:spTgt spid="50178">
                                            <p:txEl>
                                              <p:pRg st="0" end="0"/>
                                            </p:txEl>
                                          </p:spTgt>
                                        </p:tgtEl>
                                        <p:attrNameLst>
                                          <p:attrName>r</p:attrName>
                                        </p:attrNameLst>
                                      </p:cBhvr>
                                    </p:animRot>
                                  </p:childTnLst>
                                </p:cTn>
                              </p:par>
                            </p:childTnLst>
                          </p:cTn>
                        </p:par>
                        <p:par>
                          <p:cTn id="59" fill="hold">
                            <p:stCondLst>
                              <p:cond delay="6500"/>
                            </p:stCondLst>
                            <p:childTnLst>
                              <p:par>
                                <p:cTn id="60" presetID="8" presetClass="emph" presetSubtype="0" fill="hold" nodeType="afterEffect">
                                  <p:stCondLst>
                                    <p:cond delay="0"/>
                                  </p:stCondLst>
                                  <p:iterate type="lt">
                                    <p:tmPct val="0"/>
                                  </p:iterate>
                                  <p:childTnLst>
                                    <p:animRot by="21600000">
                                      <p:cBhvr>
                                        <p:cTn id="61" dur="2000" fill="hold"/>
                                        <p:tgtEl>
                                          <p:spTgt spid="5017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0"/>
            <a:ext cx="8229600" cy="838200"/>
          </a:xfrm>
        </p:spPr>
        <p:txBody>
          <a:bodyPr/>
          <a:lstStyle/>
          <a:p>
            <a:pPr eaLnBrk="1" hangingPunct="1">
              <a:defRPr/>
            </a:pPr>
            <a:r>
              <a:rPr lang="en-US" dirty="0" smtClean="0"/>
              <a:t>    </a:t>
            </a:r>
            <a:r>
              <a:rPr lang="en-US" dirty="0" smtClean="0">
                <a:latin typeface="Arial" pitchFamily="34" charset="0"/>
                <a:cs typeface="Arial" pitchFamily="34" charset="0"/>
              </a:rPr>
              <a:t>Congratulations!!</a:t>
            </a:r>
          </a:p>
        </p:txBody>
      </p:sp>
      <p:sp>
        <p:nvSpPr>
          <p:cNvPr id="51203" name="Rectangle 3"/>
          <p:cNvSpPr>
            <a:spLocks noGrp="1" noChangeArrowheads="1"/>
          </p:cNvSpPr>
          <p:nvPr>
            <p:ph type="body" idx="1"/>
          </p:nvPr>
        </p:nvSpPr>
        <p:spPr>
          <a:xfrm>
            <a:off x="0" y="4191000"/>
            <a:ext cx="9144000" cy="4114800"/>
          </a:xfrm>
        </p:spPr>
        <p:txBody>
          <a:bodyPr/>
          <a:lstStyle/>
          <a:p>
            <a:pPr algn="ctr" eaLnBrk="1" hangingPunct="1">
              <a:buFont typeface="Wingdings" pitchFamily="2" charset="2"/>
              <a:buNone/>
              <a:defRPr/>
            </a:pPr>
            <a:r>
              <a:rPr lang="en-US" smtClean="0"/>
              <a:t> Our Governor, Phil Bredesen, would like to congratulate you on learning so much about    our great state of Tennessee. </a:t>
            </a:r>
          </a:p>
          <a:p>
            <a:pPr eaLnBrk="1" hangingPunct="1">
              <a:defRPr/>
            </a:pPr>
            <a:r>
              <a:rPr lang="en-US" smtClean="0"/>
              <a:t>You must be very proud to be a Tennessean!!</a:t>
            </a:r>
          </a:p>
          <a:p>
            <a:pPr eaLnBrk="1" hangingPunct="1">
              <a:buFont typeface="Wingdings" pitchFamily="2" charset="2"/>
              <a:buNone/>
              <a:defRPr/>
            </a:pPr>
            <a:endParaRPr lang="en-US" smtClean="0"/>
          </a:p>
        </p:txBody>
      </p:sp>
      <p:pic>
        <p:nvPicPr>
          <p:cNvPr id="51204" name="Picture 4" descr="Picture of Governor Bredesen"/>
          <p:cNvPicPr>
            <a:picLocks noChangeAspect="1" noChangeArrowheads="1"/>
          </p:cNvPicPr>
          <p:nvPr/>
        </p:nvPicPr>
        <p:blipFill>
          <a:blip r:embed="rId3"/>
          <a:srcRect/>
          <a:stretch>
            <a:fillRect/>
          </a:stretch>
        </p:blipFill>
        <p:spPr bwMode="auto">
          <a:xfrm>
            <a:off x="914400" y="838200"/>
            <a:ext cx="7543800" cy="3111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1202"/>
                                        </p:tgtEl>
                                        <p:attrNameLst>
                                          <p:attrName>style.visibility</p:attrName>
                                        </p:attrNameLst>
                                      </p:cBhvr>
                                      <p:to>
                                        <p:strVal val="visible"/>
                                      </p:to>
                                    </p:set>
                                    <p:anim calcmode="discrete" valueType="clr">
                                      <p:cBhvr override="childStyle">
                                        <p:cTn id="7" dur="80"/>
                                        <p:tgtEl>
                                          <p:spTgt spid="5120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1202"/>
                                        </p:tgtEl>
                                        <p:attrNameLst>
                                          <p:attrName>fillcolor</p:attrName>
                                        </p:attrNameLst>
                                      </p:cBhvr>
                                      <p:tavLst>
                                        <p:tav tm="0">
                                          <p:val>
                                            <p:clrVal>
                                              <a:schemeClr val="accent2"/>
                                            </p:clrVal>
                                          </p:val>
                                        </p:tav>
                                        <p:tav tm="50000">
                                          <p:val>
                                            <p:clrVal>
                                              <a:schemeClr val="hlink"/>
                                            </p:clrVal>
                                          </p:val>
                                        </p:tav>
                                      </p:tavLst>
                                    </p:anim>
                                    <p:set>
                                      <p:cBhvr>
                                        <p:cTn id="9" dur="80"/>
                                        <p:tgtEl>
                                          <p:spTgt spid="51202"/>
                                        </p:tgtEl>
                                        <p:attrNameLst>
                                          <p:attrName>fill.type</p:attrName>
                                        </p:attrNameLst>
                                      </p:cBhvr>
                                      <p:to>
                                        <p:strVal val="solid"/>
                                      </p:to>
                                    </p:set>
                                  </p:childTnLst>
                                </p:cTn>
                              </p:par>
                            </p:childTnLst>
                          </p:cTn>
                        </p:par>
                        <p:par>
                          <p:cTn id="10" fill="hold">
                            <p:stCondLst>
                              <p:cond delay="720"/>
                            </p:stCondLst>
                            <p:childTnLst>
                              <p:par>
                                <p:cTn id="11" presetID="20" presetClass="emph" presetSubtype="0" fill="hold" grpId="1" nodeType="afterEffect">
                                  <p:stCondLst>
                                    <p:cond delay="0"/>
                                  </p:stCondLst>
                                  <p:iterate type="lt">
                                    <p:tmPct val="10000"/>
                                  </p:iterate>
                                  <p:childTnLst>
                                    <p:set>
                                      <p:cBhvr override="childStyle">
                                        <p:cTn id="12" dur="500" autoRev="1" fill="hold"/>
                                        <p:tgtEl>
                                          <p:spTgt spid="51202"/>
                                        </p:tgtEl>
                                        <p:attrNameLst>
                                          <p:attrName>style.color</p:attrName>
                                        </p:attrNameLst>
                                      </p:cBhvr>
                                      <p:to>
                                        <p:clrVal>
                                          <a:srgbClr val="FF0000"/>
                                        </p:clrVal>
                                      </p:to>
                                    </p:set>
                                    <p:set>
                                      <p:cBhvr>
                                        <p:cTn id="13" dur="500" autoRev="1" fill="hold"/>
                                        <p:tgtEl>
                                          <p:spTgt spid="51202"/>
                                        </p:tgtEl>
                                        <p:attrNameLst>
                                          <p:attrName>fillcolor</p:attrName>
                                        </p:attrNameLst>
                                      </p:cBhvr>
                                      <p:to>
                                        <p:clrVal>
                                          <a:srgbClr val="FF0000"/>
                                        </p:clrVal>
                                      </p:to>
                                    </p:set>
                                    <p:set>
                                      <p:cBhvr>
                                        <p:cTn id="14" dur="500" autoRev="1" fill="hold"/>
                                        <p:tgtEl>
                                          <p:spTgt spid="51202"/>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nodeType="clickEffect">
                                  <p:stCondLst>
                                    <p:cond delay="0"/>
                                  </p:stCondLst>
                                  <p:childTnLst>
                                    <p:set>
                                      <p:cBhvr>
                                        <p:cTn id="18" dur="1" fill="hold">
                                          <p:stCondLst>
                                            <p:cond delay="0"/>
                                          </p:stCondLst>
                                        </p:cTn>
                                        <p:tgtEl>
                                          <p:spTgt spid="51204"/>
                                        </p:tgtEl>
                                        <p:attrNameLst>
                                          <p:attrName>style.visibility</p:attrName>
                                        </p:attrNameLst>
                                      </p:cBhvr>
                                      <p:to>
                                        <p:strVal val="visible"/>
                                      </p:to>
                                    </p:set>
                                    <p:animEffect transition="in" filter="fade">
                                      <p:cBhvr>
                                        <p:cTn id="19" dur="2000"/>
                                        <p:tgtEl>
                                          <p:spTgt spid="51204"/>
                                        </p:tgtEl>
                                      </p:cBhvr>
                                    </p:animEffect>
                                    <p:anim calcmode="lin" valueType="num">
                                      <p:cBhvr>
                                        <p:cTn id="20" dur="2000" fill="hold"/>
                                        <p:tgtEl>
                                          <p:spTgt spid="51204"/>
                                        </p:tgtEl>
                                        <p:attrNameLst>
                                          <p:attrName>style.rotation</p:attrName>
                                        </p:attrNameLst>
                                      </p:cBhvr>
                                      <p:tavLst>
                                        <p:tav tm="0">
                                          <p:val>
                                            <p:fltVal val="720"/>
                                          </p:val>
                                        </p:tav>
                                        <p:tav tm="100000">
                                          <p:val>
                                            <p:fltVal val="0"/>
                                          </p:val>
                                        </p:tav>
                                      </p:tavLst>
                                    </p:anim>
                                    <p:anim calcmode="lin" valueType="num">
                                      <p:cBhvr>
                                        <p:cTn id="21" dur="2000" fill="hold"/>
                                        <p:tgtEl>
                                          <p:spTgt spid="51204"/>
                                        </p:tgtEl>
                                        <p:attrNameLst>
                                          <p:attrName>ppt_h</p:attrName>
                                        </p:attrNameLst>
                                      </p:cBhvr>
                                      <p:tavLst>
                                        <p:tav tm="0">
                                          <p:val>
                                            <p:fltVal val="0"/>
                                          </p:val>
                                        </p:tav>
                                        <p:tav tm="100000">
                                          <p:val>
                                            <p:strVal val="#ppt_h"/>
                                          </p:val>
                                        </p:tav>
                                      </p:tavLst>
                                    </p:anim>
                                    <p:anim calcmode="lin" valueType="num">
                                      <p:cBhvr>
                                        <p:cTn id="22" dur="2000" fill="hold"/>
                                        <p:tgtEl>
                                          <p:spTgt spid="51204"/>
                                        </p:tgtEl>
                                        <p:attrNameLst>
                                          <p:attrName>ppt_w</p:attrName>
                                        </p:attrNameLst>
                                      </p:cBhvr>
                                      <p:tavLst>
                                        <p:tav tm="0">
                                          <p:val>
                                            <p:fltVal val="0"/>
                                          </p:val>
                                        </p:tav>
                                        <p:tav tm="100000">
                                          <p:val>
                                            <p:strVal val="#ppt_w"/>
                                          </p:val>
                                        </p:tav>
                                      </p:tavLst>
                                    </p:anim>
                                  </p:childTnLst>
                                </p:cTn>
                              </p:par>
                            </p:childTnLst>
                          </p:cTn>
                        </p:par>
                        <p:par>
                          <p:cTn id="23" fill="hold">
                            <p:stCondLst>
                              <p:cond delay="2000"/>
                            </p:stCondLst>
                            <p:childTnLst>
                              <p:par>
                                <p:cTn id="24" presetID="36" presetClass="emph" presetSubtype="0" fill="hold" grpId="2" nodeType="afterEffect">
                                  <p:stCondLst>
                                    <p:cond delay="0"/>
                                  </p:stCondLst>
                                  <p:iterate type="lt">
                                    <p:tmPct val="10000"/>
                                  </p:iterate>
                                  <p:childTnLst>
                                    <p:animScale>
                                      <p:cBhvr>
                                        <p:cTn id="25" dur="250" autoRev="1" fill="hold">
                                          <p:stCondLst>
                                            <p:cond delay="0"/>
                                          </p:stCondLst>
                                        </p:cTn>
                                        <p:tgtEl>
                                          <p:spTgt spid="51202"/>
                                        </p:tgtEl>
                                      </p:cBhvr>
                                      <p:to x="80000" y="100000"/>
                                    </p:animScale>
                                    <p:anim by="(#ppt_w*0.10)" calcmode="lin" valueType="num">
                                      <p:cBhvr>
                                        <p:cTn id="26" dur="250" autoRev="1" fill="hold">
                                          <p:stCondLst>
                                            <p:cond delay="0"/>
                                          </p:stCondLst>
                                        </p:cTn>
                                        <p:tgtEl>
                                          <p:spTgt spid="51202"/>
                                        </p:tgtEl>
                                        <p:attrNameLst>
                                          <p:attrName>ppt_x</p:attrName>
                                        </p:attrNameLst>
                                      </p:cBhvr>
                                    </p:anim>
                                    <p:anim by="(-#ppt_w*0.10)" calcmode="lin" valueType="num">
                                      <p:cBhvr>
                                        <p:cTn id="27" dur="250" autoRev="1" fill="hold">
                                          <p:stCondLst>
                                            <p:cond delay="0"/>
                                          </p:stCondLst>
                                        </p:cTn>
                                        <p:tgtEl>
                                          <p:spTgt spid="51202"/>
                                        </p:tgtEl>
                                        <p:attrNameLst>
                                          <p:attrName>ppt_y</p:attrName>
                                        </p:attrNameLst>
                                      </p:cBhvr>
                                    </p:anim>
                                    <p:animRot by="-480000">
                                      <p:cBhvr>
                                        <p:cTn id="28" dur="250" autoRev="1" fill="hold">
                                          <p:stCondLst>
                                            <p:cond delay="0"/>
                                          </p:stCondLst>
                                        </p:cTn>
                                        <p:tgtEl>
                                          <p:spTgt spid="51202"/>
                                        </p:tgtEl>
                                        <p:attrNameLst>
                                          <p:attrName>r</p:attrName>
                                        </p:attrNameLst>
                                      </p:cBhvr>
                                    </p:animRot>
                                  </p:childTnLst>
                                </p:cTn>
                              </p:par>
                            </p:childTnLst>
                          </p:cTn>
                        </p:par>
                        <p:par>
                          <p:cTn id="29" fill="hold">
                            <p:stCondLst>
                              <p:cond delay="3300"/>
                            </p:stCondLst>
                            <p:childTnLst>
                              <p:par>
                                <p:cTn id="30" presetID="31" presetClass="emph" presetSubtype="0" grpId="3" nodeType="afterEffect">
                                  <p:stCondLst>
                                    <p:cond delay="0"/>
                                  </p:stCondLst>
                                  <p:iterate type="lt">
                                    <p:tmAbs val="0"/>
                                  </p:iterate>
                                  <p:childTnLst>
                                    <p:set>
                                      <p:cBhvr override="childStyle">
                                        <p:cTn id="31" dur="500" fill="hold"/>
                                        <p:tgtEl>
                                          <p:spTgt spid="51202"/>
                                        </p:tgtEl>
                                        <p:attrNameLst>
                                          <p:attrName>style.color</p:attrName>
                                        </p:attrNameLst>
                                      </p:cBhvr>
                                      <p:to>
                                        <p:clrVal>
                                          <a:schemeClr val="accent2"/>
                                        </p:clrVal>
                                      </p:to>
                                    </p:set>
                                    <p:set>
                                      <p:cBhvr override="childStyle">
                                        <p:cTn id="32" dur="500" fill="hold"/>
                                        <p:tgtEl>
                                          <p:spTgt spid="51202"/>
                                        </p:tgtEl>
                                        <p:attrNameLst>
                                          <p:attrName>style.fontStyle</p:attrName>
                                        </p:attrNameLst>
                                      </p:cBhvr>
                                      <p:to>
                                        <p:strVal val="italic"/>
                                      </p:to>
                                    </p:set>
                                    <p:set>
                                      <p:cBhvr>
                                        <p:cTn id="33" dur="500" fill="hold"/>
                                        <p:tgtEl>
                                          <p:spTgt spid="51202"/>
                                        </p:tgtEl>
                                        <p:attrNameLst>
                                          <p:attrName>style.fontWeight</p:attrName>
                                        </p:attrNameLst>
                                      </p:cBhvr>
                                      <p:to>
                                        <p:strVal val="bold"/>
                                      </p:to>
                                    </p:set>
                                    <p:set>
                                      <p:cBhvr>
                                        <p:cTn id="34" dur="500" fill="hold"/>
                                        <p:tgtEl>
                                          <p:spTgt spid="51202"/>
                                        </p:tgtEl>
                                        <p:attrNameLst>
                                          <p:attrName>style.textDecorationUnderline</p:attrName>
                                        </p:attrNameLst>
                                      </p:cBhvr>
                                      <p:to>
                                        <p:strVal val="true"/>
                                      </p:to>
                                    </p:set>
                                  </p:childTnLst>
                                </p:cTn>
                              </p:par>
                            </p:childTnLst>
                          </p:cTn>
                        </p:par>
                        <p:par>
                          <p:cTn id="35" fill="hold">
                            <p:stCondLst>
                              <p:cond delay="3800"/>
                            </p:stCondLst>
                            <p:childTnLst>
                              <p:par>
                                <p:cTn id="36" presetID="19" presetClass="entr" presetSubtype="10" fill="hold" nodeType="afterEffect">
                                  <p:stCondLst>
                                    <p:cond delay="0"/>
                                  </p:stCondLst>
                                  <p:childTnLst>
                                    <p:set>
                                      <p:cBhvr>
                                        <p:cTn id="37" dur="1" fill="hold">
                                          <p:stCondLst>
                                            <p:cond delay="0"/>
                                          </p:stCondLst>
                                        </p:cTn>
                                        <p:tgtEl>
                                          <p:spTgt spid="51203">
                                            <p:txEl>
                                              <p:pRg st="0" end="0"/>
                                            </p:txEl>
                                          </p:spTgt>
                                        </p:tgtEl>
                                        <p:attrNameLst>
                                          <p:attrName>style.visibility</p:attrName>
                                        </p:attrNameLst>
                                      </p:cBhvr>
                                      <p:to>
                                        <p:strVal val="visible"/>
                                      </p:to>
                                    </p:set>
                                    <p:anim calcmode="lin" valueType="num">
                                      <p:cBhvr>
                                        <p:cTn id="38" dur="5000" fill="hold"/>
                                        <p:tgtEl>
                                          <p:spTgt spid="51203">
                                            <p:txEl>
                                              <p:pRg st="0" end="0"/>
                                            </p:txEl>
                                          </p:spTgt>
                                        </p:tgtEl>
                                        <p:attrNameLst>
                                          <p:attrName>ppt_w</p:attrName>
                                        </p:attrNameLst>
                                      </p:cBhvr>
                                      <p:tavLst>
                                        <p:tav tm="0" fmla="#ppt_w*sin(2.5*pi*$)">
                                          <p:val>
                                            <p:fltVal val="0"/>
                                          </p:val>
                                        </p:tav>
                                        <p:tav tm="100000">
                                          <p:val>
                                            <p:fltVal val="1"/>
                                          </p:val>
                                        </p:tav>
                                      </p:tavLst>
                                    </p:anim>
                                    <p:anim calcmode="lin" valueType="num">
                                      <p:cBhvr>
                                        <p:cTn id="39" dur="5000" fill="hold"/>
                                        <p:tgtEl>
                                          <p:spTgt spid="51203">
                                            <p:txEl>
                                              <p:pRg st="0" end="0"/>
                                            </p:txEl>
                                          </p:spTgt>
                                        </p:tgtEl>
                                        <p:attrNameLst>
                                          <p:attrName>ppt_h</p:attrName>
                                        </p:attrNameLst>
                                      </p:cBhvr>
                                      <p:tavLst>
                                        <p:tav tm="0">
                                          <p:val>
                                            <p:strVal val="#ppt_h"/>
                                          </p:val>
                                        </p:tav>
                                        <p:tav tm="100000">
                                          <p:val>
                                            <p:strVal val="#ppt_h"/>
                                          </p:val>
                                        </p:tav>
                                      </p:tavLst>
                                    </p:anim>
                                  </p:childTnLst>
                                </p:cTn>
                              </p:par>
                            </p:childTnLst>
                          </p:cTn>
                        </p:par>
                        <p:par>
                          <p:cTn id="40" fill="hold">
                            <p:stCondLst>
                              <p:cond delay="8800"/>
                            </p:stCondLst>
                            <p:childTnLst>
                              <p:par>
                                <p:cTn id="41" presetID="26" presetClass="entr" presetSubtype="0" fill="hold" nodeType="afterEffect">
                                  <p:stCondLst>
                                    <p:cond delay="0"/>
                                  </p:stCondLst>
                                  <p:childTnLst>
                                    <p:set>
                                      <p:cBhvr>
                                        <p:cTn id="42" dur="1" fill="hold">
                                          <p:stCondLst>
                                            <p:cond delay="0"/>
                                          </p:stCondLst>
                                        </p:cTn>
                                        <p:tgtEl>
                                          <p:spTgt spid="51203">
                                            <p:txEl>
                                              <p:pRg st="1" end="1"/>
                                            </p:txEl>
                                          </p:spTgt>
                                        </p:tgtEl>
                                        <p:attrNameLst>
                                          <p:attrName>style.visibility</p:attrName>
                                        </p:attrNameLst>
                                      </p:cBhvr>
                                      <p:to>
                                        <p:strVal val="visible"/>
                                      </p:to>
                                    </p:set>
                                    <p:animEffect transition="in" filter="wipe(down)">
                                      <p:cBhvr>
                                        <p:cTn id="43" dur="580">
                                          <p:stCondLst>
                                            <p:cond delay="0"/>
                                          </p:stCondLst>
                                        </p:cTn>
                                        <p:tgtEl>
                                          <p:spTgt spid="51203">
                                            <p:txEl>
                                              <p:pRg st="1" end="1"/>
                                            </p:txEl>
                                          </p:spTgt>
                                        </p:tgtEl>
                                      </p:cBhvr>
                                    </p:animEffect>
                                    <p:anim calcmode="lin" valueType="num">
                                      <p:cBhvr>
                                        <p:cTn id="44" dur="1822" tmFilter="0,0; 0.14,0.36; 0.43,0.73; 0.71,0.91; 1.0,1.0">
                                          <p:stCondLst>
                                            <p:cond delay="0"/>
                                          </p:stCondLst>
                                        </p:cTn>
                                        <p:tgtEl>
                                          <p:spTgt spid="5120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120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120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120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120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51203">
                                            <p:txEl>
                                              <p:pRg st="1" end="1"/>
                                            </p:txEl>
                                          </p:spTgt>
                                        </p:tgtEl>
                                      </p:cBhvr>
                                      <p:to x="100000" y="60000"/>
                                    </p:animScale>
                                    <p:animScale>
                                      <p:cBhvr>
                                        <p:cTn id="50" dur="166" decel="50000">
                                          <p:stCondLst>
                                            <p:cond delay="676"/>
                                          </p:stCondLst>
                                        </p:cTn>
                                        <p:tgtEl>
                                          <p:spTgt spid="51203">
                                            <p:txEl>
                                              <p:pRg st="1" end="1"/>
                                            </p:txEl>
                                          </p:spTgt>
                                        </p:tgtEl>
                                      </p:cBhvr>
                                      <p:to x="100000" y="100000"/>
                                    </p:animScale>
                                    <p:animScale>
                                      <p:cBhvr>
                                        <p:cTn id="51" dur="26">
                                          <p:stCondLst>
                                            <p:cond delay="1312"/>
                                          </p:stCondLst>
                                        </p:cTn>
                                        <p:tgtEl>
                                          <p:spTgt spid="51203">
                                            <p:txEl>
                                              <p:pRg st="1" end="1"/>
                                            </p:txEl>
                                          </p:spTgt>
                                        </p:tgtEl>
                                      </p:cBhvr>
                                      <p:to x="100000" y="80000"/>
                                    </p:animScale>
                                    <p:animScale>
                                      <p:cBhvr>
                                        <p:cTn id="52" dur="166" decel="50000">
                                          <p:stCondLst>
                                            <p:cond delay="1338"/>
                                          </p:stCondLst>
                                        </p:cTn>
                                        <p:tgtEl>
                                          <p:spTgt spid="51203">
                                            <p:txEl>
                                              <p:pRg st="1" end="1"/>
                                            </p:txEl>
                                          </p:spTgt>
                                        </p:tgtEl>
                                      </p:cBhvr>
                                      <p:to x="100000" y="100000"/>
                                    </p:animScale>
                                    <p:animScale>
                                      <p:cBhvr>
                                        <p:cTn id="53" dur="26">
                                          <p:stCondLst>
                                            <p:cond delay="1642"/>
                                          </p:stCondLst>
                                        </p:cTn>
                                        <p:tgtEl>
                                          <p:spTgt spid="51203">
                                            <p:txEl>
                                              <p:pRg st="1" end="1"/>
                                            </p:txEl>
                                          </p:spTgt>
                                        </p:tgtEl>
                                      </p:cBhvr>
                                      <p:to x="100000" y="90000"/>
                                    </p:animScale>
                                    <p:animScale>
                                      <p:cBhvr>
                                        <p:cTn id="54" dur="166" decel="50000">
                                          <p:stCondLst>
                                            <p:cond delay="1668"/>
                                          </p:stCondLst>
                                        </p:cTn>
                                        <p:tgtEl>
                                          <p:spTgt spid="51203">
                                            <p:txEl>
                                              <p:pRg st="1" end="1"/>
                                            </p:txEl>
                                          </p:spTgt>
                                        </p:tgtEl>
                                      </p:cBhvr>
                                      <p:to x="100000" y="100000"/>
                                    </p:animScale>
                                    <p:animScale>
                                      <p:cBhvr>
                                        <p:cTn id="55" dur="26">
                                          <p:stCondLst>
                                            <p:cond delay="1808"/>
                                          </p:stCondLst>
                                        </p:cTn>
                                        <p:tgtEl>
                                          <p:spTgt spid="51203">
                                            <p:txEl>
                                              <p:pRg st="1" end="1"/>
                                            </p:txEl>
                                          </p:spTgt>
                                        </p:tgtEl>
                                      </p:cBhvr>
                                      <p:to x="100000" y="95000"/>
                                    </p:animScale>
                                    <p:animScale>
                                      <p:cBhvr>
                                        <p:cTn id="56" dur="166" decel="50000">
                                          <p:stCondLst>
                                            <p:cond delay="1834"/>
                                          </p:stCondLst>
                                        </p:cTn>
                                        <p:tgtEl>
                                          <p:spTgt spid="51203">
                                            <p:txEl>
                                              <p:pRg st="1" end="1"/>
                                            </p:txEl>
                                          </p:spTgt>
                                        </p:tgtEl>
                                      </p:cBhvr>
                                      <p:to x="100000" y="100000"/>
                                    </p:animScale>
                                  </p:childTnLst>
                                </p:cTn>
                              </p:par>
                            </p:childTnLst>
                          </p:cTn>
                        </p:par>
                        <p:par>
                          <p:cTn id="57" fill="hold">
                            <p:stCondLst>
                              <p:cond delay="10800"/>
                            </p:stCondLst>
                            <p:childTnLst>
                              <p:par>
                                <p:cTn id="58" presetID="8" presetClass="emph" presetSubtype="0" fill="hold" nodeType="afterEffect">
                                  <p:stCondLst>
                                    <p:cond delay="0"/>
                                  </p:stCondLst>
                                  <p:childTnLst>
                                    <p:animRot by="21600000">
                                      <p:cBhvr>
                                        <p:cTn id="59" dur="2000" fill="hold"/>
                                        <p:tgtEl>
                                          <p:spTgt spid="5120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2" grpId="1"/>
      <p:bldP spid="51202" grpId="2"/>
      <p:bldP spid="51202" grpId="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1706562"/>
          </a:xfrm>
        </p:spPr>
        <p:txBody>
          <a:bodyPr/>
          <a:lstStyle/>
          <a:p>
            <a:pPr eaLnBrk="1" hangingPunct="1">
              <a:defRPr/>
            </a:pPr>
            <a:r>
              <a:rPr lang="en-US" sz="6000" dirty="0" smtClean="0">
                <a:solidFill>
                  <a:srgbClr val="FF0000"/>
                </a:solidFill>
                <a:latin typeface="Arial" pitchFamily="34" charset="0"/>
                <a:cs typeface="Arial" pitchFamily="34" charset="0"/>
              </a:rPr>
              <a:t>The Tennessee </a:t>
            </a:r>
            <a:br>
              <a:rPr lang="en-US" sz="6000" dirty="0" smtClean="0">
                <a:solidFill>
                  <a:srgbClr val="FF0000"/>
                </a:solidFill>
                <a:latin typeface="Arial" pitchFamily="34" charset="0"/>
                <a:cs typeface="Arial" pitchFamily="34" charset="0"/>
              </a:rPr>
            </a:br>
            <a:r>
              <a:rPr lang="en-US" sz="6000" dirty="0" smtClean="0">
                <a:solidFill>
                  <a:srgbClr val="FF0000"/>
                </a:solidFill>
                <a:latin typeface="Arial" pitchFamily="34" charset="0"/>
                <a:cs typeface="Arial" pitchFamily="34" charset="0"/>
              </a:rPr>
              <a:t>state flag</a:t>
            </a:r>
            <a:r>
              <a:rPr lang="en-US" sz="4000" dirty="0" smtClean="0">
                <a:solidFill>
                  <a:srgbClr val="FF0000"/>
                </a:solidFill>
                <a:latin typeface="Arial" pitchFamily="34" charset="0"/>
                <a:cs typeface="Arial" pitchFamily="34" charset="0"/>
              </a:rPr>
              <a:t> </a:t>
            </a:r>
            <a:r>
              <a:rPr lang="en-US" sz="4000" dirty="0" smtClean="0">
                <a:solidFill>
                  <a:srgbClr val="FF0000"/>
                </a:solidFill>
                <a:latin typeface="Hooteroll" pitchFamily="2" charset="0"/>
              </a:rPr>
              <a:t/>
            </a:r>
            <a:br>
              <a:rPr lang="en-US" sz="4000" dirty="0" smtClean="0">
                <a:solidFill>
                  <a:srgbClr val="FF0000"/>
                </a:solidFill>
                <a:latin typeface="Hooteroll" pitchFamily="2" charset="0"/>
              </a:rPr>
            </a:br>
            <a:endParaRPr lang="en-US" sz="4000" dirty="0" smtClean="0">
              <a:solidFill>
                <a:srgbClr val="FF0000"/>
              </a:solidFill>
              <a:latin typeface="Hooteroll" pitchFamily="2" charset="0"/>
            </a:endParaRPr>
          </a:p>
        </p:txBody>
      </p:sp>
      <p:sp>
        <p:nvSpPr>
          <p:cNvPr id="7171" name="Rectangle 3"/>
          <p:cNvSpPr>
            <a:spLocks noGrp="1" noChangeArrowheads="1"/>
          </p:cNvSpPr>
          <p:nvPr>
            <p:ph type="body" idx="1"/>
          </p:nvPr>
        </p:nvSpPr>
        <p:spPr>
          <a:xfrm>
            <a:off x="381000" y="1981200"/>
            <a:ext cx="8229600" cy="4525963"/>
          </a:xfrm>
        </p:spPr>
        <p:txBody>
          <a:bodyPr/>
          <a:lstStyle/>
          <a:p>
            <a:pPr eaLnBrk="1" hangingPunct="1">
              <a:defRPr/>
            </a:pPr>
            <a:r>
              <a:rPr lang="en-US" smtClean="0"/>
              <a:t>Many things are symbols of Tennessee, and the most important of these is the flag. It’s a pretty simple flag, with a red body surrounding a circle with three stars on it. </a:t>
            </a:r>
          </a:p>
        </p:txBody>
      </p:sp>
      <p:pic>
        <p:nvPicPr>
          <p:cNvPr id="7172" name="Picture 4" descr="Tennessee State Flag">
            <a:hlinkClick r:id="rId3"/>
          </p:cNvPr>
          <p:cNvPicPr>
            <a:picLocks noChangeAspect="1" noChangeArrowheads="1"/>
          </p:cNvPicPr>
          <p:nvPr/>
        </p:nvPicPr>
        <p:blipFill>
          <a:blip r:embed="rId4"/>
          <a:srcRect/>
          <a:stretch>
            <a:fillRect/>
          </a:stretch>
        </p:blipFill>
        <p:spPr bwMode="auto">
          <a:xfrm>
            <a:off x="2819400" y="4191000"/>
            <a:ext cx="3657600" cy="2190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ppt_w</p:attrName>
                                        </p:attrNameLst>
                                      </p:cBhvr>
                                      <p:tavLst>
                                        <p:tav tm="0">
                                          <p:val>
                                            <p:fltVal val="0"/>
                                          </p:val>
                                        </p:tav>
                                        <p:tav tm="100000">
                                          <p:val>
                                            <p:strVal val="#ppt_w"/>
                                          </p:val>
                                        </p:tav>
                                      </p:tavLst>
                                    </p:anim>
                                    <p:anim calcmode="lin" valueType="num">
                                      <p:cBhvr>
                                        <p:cTn id="8" dur="1000" fill="hold"/>
                                        <p:tgtEl>
                                          <p:spTgt spid="7170"/>
                                        </p:tgtEl>
                                        <p:attrNameLst>
                                          <p:attrName>ppt_h</p:attrName>
                                        </p:attrNameLst>
                                      </p:cBhvr>
                                      <p:tavLst>
                                        <p:tav tm="0">
                                          <p:val>
                                            <p:fltVal val="0"/>
                                          </p:val>
                                        </p:tav>
                                        <p:tav tm="100000">
                                          <p:val>
                                            <p:strVal val="#ppt_h"/>
                                          </p:val>
                                        </p:tav>
                                      </p:tavLst>
                                    </p:anim>
                                    <p:anim calcmode="lin" valueType="num">
                                      <p:cBhvr>
                                        <p:cTn id="9" dur="1000" fill="hold"/>
                                        <p:tgtEl>
                                          <p:spTgt spid="71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7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0" presetClass="entr" presetSubtype="0"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wedge">
                                      <p:cBhvr>
                                        <p:cTn id="15" dur="2000"/>
                                        <p:tgtEl>
                                          <p:spTgt spid="7172"/>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7171">
                                            <p:txEl>
                                              <p:pRg st="0" end="0"/>
                                            </p:txEl>
                                          </p:spTgt>
                                        </p:tgtEl>
                                        <p:attrNameLst>
                                          <p:attrName>style.visibility</p:attrName>
                                        </p:attrNameLst>
                                      </p:cBhvr>
                                      <p:to>
                                        <p:strVal val="visible"/>
                                      </p:to>
                                    </p:set>
                                    <p:animEffect transition="in" filter="checkerboard(across)">
                                      <p:cBhvr>
                                        <p:cTn id="20" dur="500"/>
                                        <p:tgtEl>
                                          <p:spTgt spid="717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717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tateflag"/>
          <p:cNvPicPr>
            <a:picLocks noChangeAspect="1" noChangeArrowheads="1"/>
          </p:cNvPicPr>
          <p:nvPr/>
        </p:nvPicPr>
        <p:blipFill>
          <a:blip r:embed="rId3"/>
          <a:srcRect/>
          <a:stretch>
            <a:fillRect/>
          </a:stretch>
        </p:blipFill>
        <p:spPr bwMode="auto">
          <a:xfrm>
            <a:off x="685800" y="0"/>
            <a:ext cx="7848600" cy="5241925"/>
          </a:xfrm>
          <a:prstGeom prst="rect">
            <a:avLst/>
          </a:prstGeom>
          <a:noFill/>
          <a:ln w="9525">
            <a:noFill/>
            <a:miter lim="800000"/>
            <a:headEnd/>
            <a:tailEnd/>
          </a:ln>
        </p:spPr>
      </p:pic>
      <p:sp>
        <p:nvSpPr>
          <p:cNvPr id="8195" name="Text Box 3"/>
          <p:cNvSpPr txBox="1">
            <a:spLocks noChangeArrowheads="1"/>
          </p:cNvSpPr>
          <p:nvPr/>
        </p:nvSpPr>
        <p:spPr bwMode="auto">
          <a:xfrm>
            <a:off x="0" y="4876800"/>
            <a:ext cx="8915400" cy="2957513"/>
          </a:xfrm>
          <a:prstGeom prst="rect">
            <a:avLst/>
          </a:prstGeom>
          <a:noFill/>
          <a:ln w="9525">
            <a:noFill/>
            <a:miter lim="800000"/>
            <a:headEnd/>
            <a:tailEnd/>
          </a:ln>
        </p:spPr>
        <p:txBody>
          <a:bodyPr>
            <a:spAutoFit/>
          </a:bodyPr>
          <a:lstStyle/>
          <a:p>
            <a:pPr algn="ctr" eaLnBrk="1" hangingPunct="1">
              <a:spcBef>
                <a:spcPct val="20000"/>
              </a:spcBef>
              <a:buFontTx/>
              <a:buChar char="•"/>
            </a:pPr>
            <a:r>
              <a:rPr lang="en-US" sz="4000">
                <a:latin typeface="Agency FB" pitchFamily="34" charset="0"/>
              </a:rPr>
              <a:t>The three stars represent the three Grand Divisions of Tennessee</a:t>
            </a:r>
          </a:p>
          <a:p>
            <a:pPr algn="ctr" eaLnBrk="1" hangingPunct="1">
              <a:spcBef>
                <a:spcPct val="20000"/>
              </a:spcBef>
              <a:buFontTx/>
              <a:buChar char="•"/>
            </a:pPr>
            <a:r>
              <a:rPr lang="en-US" sz="4000">
                <a:latin typeface="Agency FB" pitchFamily="34" charset="0"/>
              </a:rPr>
              <a:t>West-Middle-East</a:t>
            </a:r>
          </a:p>
          <a:p>
            <a:pPr algn="ctr" eaLnBrk="1" hangingPunct="1">
              <a:spcBef>
                <a:spcPct val="50000"/>
              </a:spcBef>
            </a:pPr>
            <a:endParaRPr lang="en-US" sz="4000">
              <a:latin typeface="Agency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anim calcmode="lin" valueType="num">
                                      <p:cBhvr>
                                        <p:cTn id="8" dur="1000" fill="hold"/>
                                        <p:tgtEl>
                                          <p:spTgt spid="8195">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819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8195">
                                            <p:txEl>
                                              <p:pRg st="1" end="1"/>
                                            </p:txEl>
                                          </p:spTgt>
                                        </p:tgtEl>
                                        <p:attrNameLst>
                                          <p:attrName>style.visibility</p:attrName>
                                        </p:attrNameLst>
                                      </p:cBhvr>
                                      <p:to>
                                        <p:strVal val="visible"/>
                                      </p:to>
                                    </p:set>
                                    <p:anim calcmode="discrete" valueType="clr">
                                      <p:cBhvr override="childStyle">
                                        <p:cTn id="14" dur="80"/>
                                        <p:tgtEl>
                                          <p:spTgt spid="819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8195">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819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381000" y="0"/>
            <a:ext cx="8305800" cy="1905000"/>
          </a:xfrm>
        </p:spPr>
        <p:txBody>
          <a:bodyPr/>
          <a:lstStyle/>
          <a:p>
            <a:pPr algn="ctr" eaLnBrk="1" hangingPunct="1">
              <a:buFont typeface="Wingdings" pitchFamily="2" charset="2"/>
              <a:buNone/>
              <a:defRPr/>
            </a:pPr>
            <a:r>
              <a:rPr lang="en-US" sz="7200" dirty="0" smtClean="0">
                <a:latin typeface="Arial" pitchFamily="34" charset="0"/>
                <a:cs typeface="Arial" pitchFamily="34" charset="0"/>
              </a:rPr>
              <a:t>The state bird </a:t>
            </a:r>
            <a:br>
              <a:rPr lang="en-US" sz="7200" dirty="0" smtClean="0">
                <a:latin typeface="Arial" pitchFamily="34" charset="0"/>
                <a:cs typeface="Arial" pitchFamily="34" charset="0"/>
              </a:rPr>
            </a:br>
            <a:r>
              <a:rPr lang="en-US" sz="7200" dirty="0" smtClean="0">
                <a:latin typeface="Arial" pitchFamily="34" charset="0"/>
                <a:cs typeface="Arial" pitchFamily="34" charset="0"/>
              </a:rPr>
              <a:t>a mockingbird</a:t>
            </a:r>
          </a:p>
        </p:txBody>
      </p:sp>
      <p:pic>
        <p:nvPicPr>
          <p:cNvPr id="9219" name="Picture 3" descr="mockingbirg"/>
          <p:cNvPicPr>
            <a:picLocks noChangeAspect="1" noChangeArrowheads="1"/>
          </p:cNvPicPr>
          <p:nvPr/>
        </p:nvPicPr>
        <p:blipFill>
          <a:blip r:embed="rId3"/>
          <a:srcRect/>
          <a:stretch>
            <a:fillRect/>
          </a:stretch>
        </p:blipFill>
        <p:spPr bwMode="auto">
          <a:xfrm>
            <a:off x="2209800" y="2249488"/>
            <a:ext cx="5029200" cy="46085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fade">
                                      <p:cBhvr>
                                        <p:cTn id="7" dur="2000"/>
                                        <p:tgtEl>
                                          <p:spTgt spid="9218">
                                            <p:txEl>
                                              <p:pRg st="0" end="0"/>
                                            </p:txEl>
                                          </p:spTgt>
                                        </p:tgtEl>
                                      </p:cBhvr>
                                    </p:animEffect>
                                    <p:anim calcmode="lin" valueType="num">
                                      <p:cBhvr>
                                        <p:cTn id="8" dur="2000" fill="hold"/>
                                        <p:tgtEl>
                                          <p:spTgt spid="9218">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9218">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9219"/>
                                        </p:tgtEl>
                                        <p:attrNameLst>
                                          <p:attrName>style.visibility</p:attrName>
                                        </p:attrNameLst>
                                      </p:cBhvr>
                                      <p:to>
                                        <p:strVal val="visible"/>
                                      </p:to>
                                    </p:set>
                                    <p:anim calcmode="lin" valueType="num">
                                      <p:cBhvr additive="base">
                                        <p:cTn id="14" dur="500" fill="hold"/>
                                        <p:tgtEl>
                                          <p:spTgt spid="9219"/>
                                        </p:tgtEl>
                                        <p:attrNameLst>
                                          <p:attrName>ppt_x</p:attrName>
                                        </p:attrNameLst>
                                      </p:cBhvr>
                                      <p:tavLst>
                                        <p:tav tm="0">
                                          <p:val>
                                            <p:strVal val="#ppt_x"/>
                                          </p:val>
                                        </p:tav>
                                        <p:tav tm="100000">
                                          <p:val>
                                            <p:strVal val="#ppt_x"/>
                                          </p:val>
                                        </p:tav>
                                      </p:tavLst>
                                    </p:anim>
                                    <p:anim calcmode="lin" valueType="num">
                                      <p:cBhvr additive="base">
                                        <p:cTn id="15"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5" presetClass="entr" presetSubtype="0" fill="hold" nodeType="clickEffect">
                                  <p:stCondLst>
                                    <p:cond delay="0"/>
                                  </p:stCondLst>
                                  <p:childTnLst>
                                    <p:set>
                                      <p:cBhvr>
                                        <p:cTn id="19" dur="1" fill="hold">
                                          <p:stCondLst>
                                            <p:cond delay="0"/>
                                          </p:stCondLst>
                                        </p:cTn>
                                        <p:tgtEl>
                                          <p:spTgt spid="9219"/>
                                        </p:tgtEl>
                                        <p:attrNameLst>
                                          <p:attrName>style.visibility</p:attrName>
                                        </p:attrNameLst>
                                      </p:cBhvr>
                                      <p:to>
                                        <p:strVal val="visible"/>
                                      </p:to>
                                    </p:set>
                                    <p:anim calcmode="lin" valueType="num">
                                      <p:cBhvr>
                                        <p:cTn id="20" dur="500" decel="50000" fill="hold">
                                          <p:stCondLst>
                                            <p:cond delay="0"/>
                                          </p:stCondLst>
                                        </p:cTn>
                                        <p:tgtEl>
                                          <p:spTgt spid="9219"/>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9219"/>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9219"/>
                                        </p:tgtEl>
                                        <p:attrNameLst>
                                          <p:attrName>ppt_w</p:attrName>
                                        </p:attrNameLst>
                                      </p:cBhvr>
                                      <p:tavLst>
                                        <p:tav tm="0">
                                          <p:val>
                                            <p:strVal val="#ppt_w*.05"/>
                                          </p:val>
                                        </p:tav>
                                        <p:tav tm="100000">
                                          <p:val>
                                            <p:strVal val="#ppt_w"/>
                                          </p:val>
                                        </p:tav>
                                      </p:tavLst>
                                    </p:anim>
                                    <p:anim calcmode="lin" valueType="num">
                                      <p:cBhvr>
                                        <p:cTn id="23" dur="1000" fill="hold"/>
                                        <p:tgtEl>
                                          <p:spTgt spid="9219"/>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9219"/>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9219"/>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9219"/>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9219"/>
                                        </p:tgtEl>
                                      </p:cBhvr>
                                    </p:animEffect>
                                  </p:childTnLst>
                                </p:cTn>
                              </p:par>
                            </p:childTnLst>
                          </p:cTn>
                        </p:par>
                      </p:childTnLst>
                    </p:cTn>
                  </p:par>
                  <p:par>
                    <p:cTn id="28" fill="hold">
                      <p:stCondLst>
                        <p:cond delay="indefinite"/>
                      </p:stCondLst>
                      <p:childTnLst>
                        <p:par>
                          <p:cTn id="29" fill="hold">
                            <p:stCondLst>
                              <p:cond delay="0"/>
                            </p:stCondLst>
                            <p:childTnLst>
                              <p:par>
                                <p:cTn id="30" presetID="48" presetClass="path" presetSubtype="0" accel="50000" decel="50000" fill="hold" nodeType="clickEffect">
                                  <p:stCondLst>
                                    <p:cond delay="0"/>
                                  </p:stCondLst>
                                  <p:iterate type="lt">
                                    <p:tmPct val="0"/>
                                  </p:iterate>
                                  <p:childTnLst>
                                    <p:animMotion origin="layout" path="M 0 0  C 0.008 0.01065  0.017 0.0213  0.021 0.03462  C 0.025 0.04926  0.027 0.06657  0.029 0.08388  C 0.031 0.10119  0.029 0.11584  0.027 0.13182  C 0.025 0.14646  0.022 0.16244  0.015 0.17576  C 0.009 0.18907  -0.001 0.19972  -0.012 0.20771  C -0.022 0.2157  -0.034 0.22103  -0.046 0.22369  C -0.058 0.22635  -0.07 0.22635  -0.081 0.22369  C -0.093 0.22103  -0.104 0.21437  -0.113 0.20372  C -0.122 0.1944  -0.13 0.18241  -0.134 0.16777  C -0.139 0.15445  -0.141 0.13581  -0.141 0.12117  C -0.142 0.10652  -0.141 0.08921  -0.136 0.07456  C -0.131 0.06125  -0.122 0.0506  -0.11 0.04527  C -0.098 0.04128  -0.086 0.0466  -0.078 0.05592  C -0.071 0.06524  -0.066 0.07989  -0.065 0.0972  C -0.065 0.11451  -0.066 0.13049  -0.071 0.1438  C -0.076 0.15712  -0.075 0.15978  -0.095 0.17709  C -0.113 0.19573  -0.131 0.1904  -0.142 0.19173  C -0.153 0.19173  -0.162 0.18641  -0.173 0.18108  C -0.185 0.17442  -0.195 0.16244  -0.202 0.15179  C -0.209 0.14114  -0.212 0.12782  -0.216 0.10652  C -0.219 0.08521  -0.219 0.07456  -0.219 0.05859  C -0.219 0.04261  -0.219 0.02663  -0.219 0.01065  E" pathEditMode="relative" ptsTypes="">
                                      <p:cBhvr>
                                        <p:cTn id="31" dur="2000" fill="hold"/>
                                        <p:tgtEl>
                                          <p:spTgt spid="9218">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0" y="0"/>
            <a:ext cx="4572000" cy="6858000"/>
          </a:xfrm>
        </p:spPr>
        <p:txBody>
          <a:bodyPr/>
          <a:lstStyle/>
          <a:p>
            <a:pPr eaLnBrk="1" hangingPunct="1">
              <a:defRPr/>
            </a:pPr>
            <a:r>
              <a:rPr lang="en-US" smtClean="0"/>
              <a:t/>
            </a:r>
            <a:br>
              <a:rPr lang="en-US" smtClean="0"/>
            </a:br>
            <a:r>
              <a:rPr lang="en-US" sz="3600" smtClean="0"/>
              <a:t>The state wild animal is the raccoon. In fact, there was a time when boys in Tennessee used to wear “coonskin caps” – hats made from raccoon fur.</a:t>
            </a:r>
            <a:r>
              <a:rPr lang="en-US" smtClean="0"/>
              <a:t> </a:t>
            </a:r>
            <a:br>
              <a:rPr lang="en-US" smtClean="0"/>
            </a:br>
            <a:endParaRPr lang="en-US" smtClean="0"/>
          </a:p>
        </p:txBody>
      </p:sp>
      <p:pic>
        <p:nvPicPr>
          <p:cNvPr id="10243" name="Picture 3" descr="main">
            <a:hlinkClick r:id="rId3"/>
          </p:cNvPr>
          <p:cNvPicPr>
            <a:picLocks noChangeAspect="1" noChangeArrowheads="1"/>
          </p:cNvPicPr>
          <p:nvPr/>
        </p:nvPicPr>
        <p:blipFill>
          <a:blip r:embed="rId4"/>
          <a:srcRect/>
          <a:stretch>
            <a:fillRect/>
          </a:stretch>
        </p:blipFill>
        <p:spPr bwMode="auto">
          <a:xfrm>
            <a:off x="4491038" y="381000"/>
            <a:ext cx="4652962"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down)">
                                      <p:cBhvr>
                                        <p:cTn id="7" dur="580">
                                          <p:stCondLst>
                                            <p:cond delay="0"/>
                                          </p:stCondLst>
                                        </p:cTn>
                                        <p:tgtEl>
                                          <p:spTgt spid="10242"/>
                                        </p:tgtEl>
                                      </p:cBhvr>
                                    </p:animEffect>
                                    <p:anim calcmode="lin" valueType="num">
                                      <p:cBhvr>
                                        <p:cTn id="8" dur="1822" tmFilter="0,0; 0.14,0.36; 0.43,0.73; 0.71,0.91; 1.0,1.0">
                                          <p:stCondLst>
                                            <p:cond delay="0"/>
                                          </p:stCondLst>
                                        </p:cTn>
                                        <p:tgtEl>
                                          <p:spTgt spid="1024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4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4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4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42"/>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42"/>
                                        </p:tgtEl>
                                      </p:cBhvr>
                                      <p:to x="100000" y="60000"/>
                                    </p:animScale>
                                    <p:animScale>
                                      <p:cBhvr>
                                        <p:cTn id="14" dur="166" decel="50000">
                                          <p:stCondLst>
                                            <p:cond delay="676"/>
                                          </p:stCondLst>
                                        </p:cTn>
                                        <p:tgtEl>
                                          <p:spTgt spid="10242"/>
                                        </p:tgtEl>
                                      </p:cBhvr>
                                      <p:to x="100000" y="100000"/>
                                    </p:animScale>
                                    <p:animScale>
                                      <p:cBhvr>
                                        <p:cTn id="15" dur="26">
                                          <p:stCondLst>
                                            <p:cond delay="1312"/>
                                          </p:stCondLst>
                                        </p:cTn>
                                        <p:tgtEl>
                                          <p:spTgt spid="10242"/>
                                        </p:tgtEl>
                                      </p:cBhvr>
                                      <p:to x="100000" y="80000"/>
                                    </p:animScale>
                                    <p:animScale>
                                      <p:cBhvr>
                                        <p:cTn id="16" dur="166" decel="50000">
                                          <p:stCondLst>
                                            <p:cond delay="1338"/>
                                          </p:stCondLst>
                                        </p:cTn>
                                        <p:tgtEl>
                                          <p:spTgt spid="10242"/>
                                        </p:tgtEl>
                                      </p:cBhvr>
                                      <p:to x="100000" y="100000"/>
                                    </p:animScale>
                                    <p:animScale>
                                      <p:cBhvr>
                                        <p:cTn id="17" dur="26">
                                          <p:stCondLst>
                                            <p:cond delay="1642"/>
                                          </p:stCondLst>
                                        </p:cTn>
                                        <p:tgtEl>
                                          <p:spTgt spid="10242"/>
                                        </p:tgtEl>
                                      </p:cBhvr>
                                      <p:to x="100000" y="90000"/>
                                    </p:animScale>
                                    <p:animScale>
                                      <p:cBhvr>
                                        <p:cTn id="18" dur="166" decel="50000">
                                          <p:stCondLst>
                                            <p:cond delay="1668"/>
                                          </p:stCondLst>
                                        </p:cTn>
                                        <p:tgtEl>
                                          <p:spTgt spid="10242"/>
                                        </p:tgtEl>
                                      </p:cBhvr>
                                      <p:to x="100000" y="100000"/>
                                    </p:animScale>
                                    <p:animScale>
                                      <p:cBhvr>
                                        <p:cTn id="19" dur="26">
                                          <p:stCondLst>
                                            <p:cond delay="1808"/>
                                          </p:stCondLst>
                                        </p:cTn>
                                        <p:tgtEl>
                                          <p:spTgt spid="10242"/>
                                        </p:tgtEl>
                                      </p:cBhvr>
                                      <p:to x="100000" y="95000"/>
                                    </p:animScale>
                                    <p:animScale>
                                      <p:cBhvr>
                                        <p:cTn id="20" dur="166" decel="50000">
                                          <p:stCondLst>
                                            <p:cond delay="1834"/>
                                          </p:stCondLst>
                                        </p:cTn>
                                        <p:tgtEl>
                                          <p:spTgt spid="10242"/>
                                        </p:tgtEl>
                                      </p:cBhvr>
                                      <p:to x="100000" y="100000"/>
                                    </p:animScale>
                                  </p:childTnLst>
                                </p:cTn>
                              </p:par>
                            </p:childTnLst>
                          </p:cTn>
                        </p:par>
                        <p:par>
                          <p:cTn id="21" fill="hold">
                            <p:stCondLst>
                              <p:cond delay="2000"/>
                            </p:stCondLst>
                            <p:childTnLst>
                              <p:par>
                                <p:cTn id="22" presetID="35" presetClass="entr" presetSubtype="0" fill="hold" nodeType="afterEffect">
                                  <p:stCondLst>
                                    <p:cond delay="0"/>
                                  </p:stCondLst>
                                  <p:childTnLst>
                                    <p:set>
                                      <p:cBhvr>
                                        <p:cTn id="23" dur="1" fill="hold">
                                          <p:stCondLst>
                                            <p:cond delay="0"/>
                                          </p:stCondLst>
                                        </p:cTn>
                                        <p:tgtEl>
                                          <p:spTgt spid="10243"/>
                                        </p:tgtEl>
                                        <p:attrNameLst>
                                          <p:attrName>style.visibility</p:attrName>
                                        </p:attrNameLst>
                                      </p:cBhvr>
                                      <p:to>
                                        <p:strVal val="visible"/>
                                      </p:to>
                                    </p:set>
                                    <p:animEffect transition="in" filter="fade">
                                      <p:cBhvr>
                                        <p:cTn id="24" dur="2000"/>
                                        <p:tgtEl>
                                          <p:spTgt spid="10243"/>
                                        </p:tgtEl>
                                      </p:cBhvr>
                                    </p:animEffect>
                                    <p:anim calcmode="lin" valueType="num">
                                      <p:cBhvr>
                                        <p:cTn id="25" dur="2000" fill="hold"/>
                                        <p:tgtEl>
                                          <p:spTgt spid="10243"/>
                                        </p:tgtEl>
                                        <p:attrNameLst>
                                          <p:attrName>style.rotation</p:attrName>
                                        </p:attrNameLst>
                                      </p:cBhvr>
                                      <p:tavLst>
                                        <p:tav tm="0">
                                          <p:val>
                                            <p:fltVal val="720"/>
                                          </p:val>
                                        </p:tav>
                                        <p:tav tm="100000">
                                          <p:val>
                                            <p:fltVal val="0"/>
                                          </p:val>
                                        </p:tav>
                                      </p:tavLst>
                                    </p:anim>
                                    <p:anim calcmode="lin" valueType="num">
                                      <p:cBhvr>
                                        <p:cTn id="26" dur="2000" fill="hold"/>
                                        <p:tgtEl>
                                          <p:spTgt spid="10243"/>
                                        </p:tgtEl>
                                        <p:attrNameLst>
                                          <p:attrName>ppt_h</p:attrName>
                                        </p:attrNameLst>
                                      </p:cBhvr>
                                      <p:tavLst>
                                        <p:tav tm="0">
                                          <p:val>
                                            <p:fltVal val="0"/>
                                          </p:val>
                                        </p:tav>
                                        <p:tav tm="100000">
                                          <p:val>
                                            <p:strVal val="#ppt_h"/>
                                          </p:val>
                                        </p:tav>
                                      </p:tavLst>
                                    </p:anim>
                                    <p:anim calcmode="lin" valueType="num">
                                      <p:cBhvr>
                                        <p:cTn id="27" dur="2000" fill="hold"/>
                                        <p:tgtEl>
                                          <p:spTgt spid="1024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0" y="5105400"/>
            <a:ext cx="8839200" cy="2209800"/>
          </a:xfrm>
        </p:spPr>
        <p:txBody>
          <a:bodyPr/>
          <a:lstStyle/>
          <a:p>
            <a:pPr algn="ctr" eaLnBrk="1" hangingPunct="1">
              <a:lnSpc>
                <a:spcPct val="80000"/>
              </a:lnSpc>
              <a:defRPr/>
            </a:pPr>
            <a:r>
              <a:rPr lang="en-US" sz="5400" dirty="0" smtClean="0">
                <a:latin typeface="Arial" pitchFamily="34" charset="0"/>
                <a:cs typeface="Arial" pitchFamily="34" charset="0"/>
              </a:rPr>
              <a:t>The iris </a:t>
            </a:r>
            <a:br>
              <a:rPr lang="en-US" sz="5400" dirty="0" smtClean="0">
                <a:latin typeface="Arial" pitchFamily="34" charset="0"/>
                <a:cs typeface="Arial" pitchFamily="34" charset="0"/>
              </a:rPr>
            </a:br>
            <a:r>
              <a:rPr lang="en-US" sz="5400" dirty="0" smtClean="0">
                <a:latin typeface="Arial" pitchFamily="34" charset="0"/>
                <a:cs typeface="Arial" pitchFamily="34" charset="0"/>
              </a:rPr>
              <a:t>The iris is the state flower.</a:t>
            </a:r>
            <a:r>
              <a:rPr lang="en-US" sz="1200" dirty="0" smtClean="0">
                <a:latin typeface="Arial" pitchFamily="34" charset="0"/>
                <a:cs typeface="Arial" pitchFamily="34" charset="0"/>
              </a:rPr>
              <a:t/>
            </a:r>
            <a:br>
              <a:rPr lang="en-US" sz="1200" dirty="0" smtClean="0">
                <a:latin typeface="Arial" pitchFamily="34" charset="0"/>
                <a:cs typeface="Arial" pitchFamily="34" charset="0"/>
              </a:rPr>
            </a:br>
            <a:endParaRPr lang="en-US" sz="1200" dirty="0" smtClean="0">
              <a:latin typeface="Arial" pitchFamily="34" charset="0"/>
              <a:cs typeface="Arial" pitchFamily="34" charset="0"/>
            </a:endParaRPr>
          </a:p>
        </p:txBody>
      </p:sp>
      <p:pic>
        <p:nvPicPr>
          <p:cNvPr id="11267" name="Picture 3" descr="iris"/>
          <p:cNvPicPr>
            <a:picLocks noChangeAspect="1" noChangeArrowheads="1"/>
          </p:cNvPicPr>
          <p:nvPr/>
        </p:nvPicPr>
        <p:blipFill>
          <a:blip r:embed="rId3"/>
          <a:srcRect/>
          <a:stretch>
            <a:fillRect/>
          </a:stretch>
        </p:blipFill>
        <p:spPr bwMode="auto">
          <a:xfrm>
            <a:off x="2362200" y="0"/>
            <a:ext cx="4048125" cy="5086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strVal val="#ppt_w*0.05"/>
                                          </p:val>
                                        </p:tav>
                                        <p:tav tm="100000">
                                          <p:val>
                                            <p:strVal val="#ppt_w"/>
                                          </p:val>
                                        </p:tav>
                                      </p:tavLst>
                                    </p:anim>
                                    <p:anim calcmode="lin" valueType="num">
                                      <p:cBhvr>
                                        <p:cTn id="8" dur="500" fill="hold"/>
                                        <p:tgtEl>
                                          <p:spTgt spid="11267"/>
                                        </p:tgtEl>
                                        <p:attrNameLst>
                                          <p:attrName>ppt_h</p:attrName>
                                        </p:attrNameLst>
                                      </p:cBhvr>
                                      <p:tavLst>
                                        <p:tav tm="0">
                                          <p:val>
                                            <p:strVal val="#ppt_h"/>
                                          </p:val>
                                        </p:tav>
                                        <p:tav tm="100000">
                                          <p:val>
                                            <p:strVal val="#ppt_h"/>
                                          </p:val>
                                        </p:tav>
                                      </p:tavLst>
                                    </p:anim>
                                    <p:anim calcmode="lin" valueType="num">
                                      <p:cBhvr>
                                        <p:cTn id="9" dur="500" fill="hold"/>
                                        <p:tgtEl>
                                          <p:spTgt spid="11267"/>
                                        </p:tgtEl>
                                        <p:attrNameLst>
                                          <p:attrName>ppt_x</p:attrName>
                                        </p:attrNameLst>
                                      </p:cBhvr>
                                      <p:tavLst>
                                        <p:tav tm="0">
                                          <p:val>
                                            <p:strVal val="#ppt_x-.2"/>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animEffect transition="in" filter="fade">
                                      <p:cBhvr>
                                        <p:cTn id="11" dur="500"/>
                                        <p:tgtEl>
                                          <p:spTgt spid="11267"/>
                                        </p:tgtEl>
                                      </p:cBhvr>
                                    </p:animEffect>
                                  </p:childTnLst>
                                </p:cTn>
                              </p:par>
                            </p:childTnLst>
                          </p:cTn>
                        </p:par>
                        <p:par>
                          <p:cTn id="12" fill="hold">
                            <p:stCondLst>
                              <p:cond delay="500"/>
                            </p:stCondLst>
                            <p:childTnLst>
                              <p:par>
                                <p:cTn id="13" presetID="39" presetClass="entr" presetSubtype="0" accel="100000" fill="hold" nodeType="after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p:cTn id="15"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26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8" presetClass="entr" presetSubtype="0" accel="50000" fill="hold" nodeType="afterEffect">
                                  <p:stCondLst>
                                    <p:cond delay="0"/>
                                  </p:stCondLst>
                                  <p:childTnLst>
                                    <p:set>
                                      <p:cBhvr>
                                        <p:cTn id="21" dur="1" fill="hold">
                                          <p:stCondLst>
                                            <p:cond delay="0"/>
                                          </p:stCondLst>
                                        </p:cTn>
                                        <p:tgtEl>
                                          <p:spTgt spid="11266">
                                            <p:txEl>
                                              <p:pRg st="0" end="0"/>
                                            </p:txEl>
                                          </p:spTgt>
                                        </p:tgtEl>
                                        <p:attrNameLst>
                                          <p:attrName>style.visibility</p:attrName>
                                        </p:attrNameLst>
                                      </p:cBhvr>
                                      <p:to>
                                        <p:strVal val="visible"/>
                                      </p:to>
                                    </p:set>
                                    <p:anim calcmode="lin" valueType="num">
                                      <p:cBhvr>
                                        <p:cTn id="22" dur="1000" fill="hold"/>
                                        <p:tgtEl>
                                          <p:spTgt spid="11266">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11266">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11266">
                                            <p:txEl>
                                              <p:pRg st="0" end="0"/>
                                            </p:txEl>
                                          </p:spTgt>
                                        </p:tgtEl>
                                        <p:attrNameLst>
                                          <p:attrName>ppt_y</p:attrName>
                                        </p:attrNameLst>
                                      </p:cBhvr>
                                      <p:tavLst>
                                        <p:tav tm="0">
                                          <p:val>
                                            <p:strVal val="#ppt_y"/>
                                          </p:val>
                                        </p:tav>
                                        <p:tav tm="100000">
                                          <p:val>
                                            <p:strVal val="#ppt_y"/>
                                          </p:val>
                                        </p:tav>
                                      </p:tavLst>
                                    </p:anim>
                                    <p:animEffect transition="in" filter="fade">
                                      <p:cBhvr>
                                        <p:cTn id="25" dur="1000"/>
                                        <p:tgtEl>
                                          <p:spTgt spid="112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38</TotalTime>
  <Words>877</Words>
  <Application>Microsoft Office PowerPoint</Application>
  <PresentationFormat>On-screen Show (4:3)</PresentationFormat>
  <Paragraphs>209</Paragraphs>
  <Slides>48</Slides>
  <Notes>48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48</vt:i4>
      </vt:variant>
    </vt:vector>
  </HeadingPairs>
  <TitlesOfParts>
    <vt:vector size="59" baseType="lpstr">
      <vt:lpstr>Tahoma</vt:lpstr>
      <vt:lpstr>Arial</vt:lpstr>
      <vt:lpstr>Wingdings</vt:lpstr>
      <vt:lpstr>Calibri</vt:lpstr>
      <vt:lpstr>Hooteroll</vt:lpstr>
      <vt:lpstr>Agency FB</vt:lpstr>
      <vt:lpstr>Vingy</vt:lpstr>
      <vt:lpstr>Brady Bunch</vt:lpstr>
      <vt:lpstr>Comic Sans MS</vt:lpstr>
      <vt:lpstr>Verdana</vt:lpstr>
      <vt:lpstr>Textured</vt:lpstr>
      <vt:lpstr>Tennessee Symbols</vt:lpstr>
      <vt:lpstr>     </vt:lpstr>
      <vt:lpstr>Slide 3</vt:lpstr>
      <vt:lpstr>Tennessee’s Nickname</vt:lpstr>
      <vt:lpstr>The Tennessee  state flag  </vt:lpstr>
      <vt:lpstr>Slide 6</vt:lpstr>
      <vt:lpstr>Slide 7</vt:lpstr>
      <vt:lpstr> The state wild animal is the raccoon. In fact, there was a time when boys in Tennessee used to wear “coonskin caps” – hats made from raccoon fur.  </vt:lpstr>
      <vt:lpstr>Slide 9</vt:lpstr>
      <vt:lpstr>Slide 10</vt:lpstr>
      <vt:lpstr>Slide 11</vt:lpstr>
      <vt:lpstr>Slide 12</vt:lpstr>
      <vt:lpstr>Slide 13</vt:lpstr>
      <vt:lpstr>The State Songs</vt:lpstr>
      <vt:lpstr>The passion flower (genus Passiflora) was declared the state wildflower in 1973. </vt:lpstr>
      <vt:lpstr>Slide 16</vt:lpstr>
      <vt:lpstr> In Tennessee's early history, four different towns served as the seat of government: Knoxville, Kingston, Murfreesboro and Nashville. Nashville was chosen as the permanent capital city in 1843. The capitol building was designed architect William Strickland, who died during its construction and is buried within its walls. </vt:lpstr>
      <vt:lpstr>Tennessee river pearls are taken from mussels in the fresh water rivers and come in various shapes and colors. Unlike cultured pearls, which are partially man-made, these pearls are totally made by the mussel. They are 100% natural pearl all the way through.  </vt:lpstr>
      <vt:lpstr>Slide 19</vt:lpstr>
      <vt:lpstr>How well do you know your state?</vt:lpstr>
      <vt:lpstr>What is the state bird?</vt:lpstr>
      <vt:lpstr>Slide 22</vt:lpstr>
      <vt:lpstr>What are the state insects?</vt:lpstr>
      <vt:lpstr>Slide 24</vt:lpstr>
      <vt:lpstr>What is the state tree?</vt:lpstr>
      <vt:lpstr>Slide 26</vt:lpstr>
      <vt:lpstr>Tennessee’s Nickname is</vt:lpstr>
      <vt:lpstr>Tennessee’s Nickname</vt:lpstr>
      <vt:lpstr>What do the 3 stars on the state  flag represent? </vt:lpstr>
      <vt:lpstr>Slide 30</vt:lpstr>
      <vt:lpstr>Bonus </vt:lpstr>
      <vt:lpstr>What is our State Animal?</vt:lpstr>
      <vt:lpstr> Our State Animal is   B) Raccoon   </vt:lpstr>
      <vt:lpstr>What is our state flower?</vt:lpstr>
      <vt:lpstr>Slide 35</vt:lpstr>
      <vt:lpstr>What is the state reptile?</vt:lpstr>
      <vt:lpstr>Slide 37</vt:lpstr>
      <vt:lpstr>What is our state wildflower? </vt:lpstr>
      <vt:lpstr>B) The passion flower</vt:lpstr>
      <vt:lpstr>What is our state rock? </vt:lpstr>
      <vt:lpstr>Slide 41</vt:lpstr>
      <vt:lpstr>Where is our state capital located? </vt:lpstr>
      <vt:lpstr> </vt:lpstr>
      <vt:lpstr>Tennessee State Gem is</vt:lpstr>
      <vt:lpstr>Slide 45</vt:lpstr>
      <vt:lpstr>On the state seal what Roman numeral is on it?  </vt:lpstr>
      <vt:lpstr>Slide 47</vt:lpstr>
      <vt:lpstr>    Congratulations!!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Tennessee Symbols</dc:title>
  <dc:creator>Kim Harkreader</dc:creator>
  <cp:lastModifiedBy>Jennifer M. Parker</cp:lastModifiedBy>
  <cp:revision>11</cp:revision>
  <dcterms:created xsi:type="dcterms:W3CDTF">2006-09-13T10:20:34Z</dcterms:created>
  <dcterms:modified xsi:type="dcterms:W3CDTF">2010-08-23T13:20:54Z</dcterms:modified>
</cp:coreProperties>
</file>